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755" r:id="rId3"/>
    <p:sldId id="757" r:id="rId4"/>
    <p:sldId id="758" r:id="rId5"/>
    <p:sldId id="762" r:id="rId6"/>
    <p:sldId id="746" r:id="rId7"/>
    <p:sldId id="750" r:id="rId8"/>
    <p:sldId id="748" r:id="rId9"/>
    <p:sldId id="749" r:id="rId10"/>
    <p:sldId id="751" r:id="rId11"/>
    <p:sldId id="752" r:id="rId12"/>
    <p:sldId id="754" r:id="rId13"/>
    <p:sldId id="753" r:id="rId14"/>
    <p:sldId id="295" r:id="rId15"/>
    <p:sldId id="766" r:id="rId16"/>
    <p:sldId id="767" r:id="rId17"/>
    <p:sldId id="284" r:id="rId18"/>
  </p:sldIdLst>
  <p:sldSz cx="9144000" cy="6858000" type="screen4x3"/>
  <p:notesSz cx="6754813" cy="98663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C98C62A-D85D-C23E-ECF5-A369A853534B}" name="Florian Grensing" initials="FG" userId="df1b35068a9c4d6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69"/>
    <a:srgbClr val="000000"/>
    <a:srgbClr val="CA003B"/>
    <a:srgbClr val="DA4E77"/>
    <a:srgbClr val="E994AD"/>
    <a:srgbClr val="4D4D4D"/>
    <a:srgbClr val="D9D9D9"/>
    <a:srgbClr val="F6F6DC"/>
    <a:srgbClr val="808080"/>
    <a:srgbClr val="606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56" autoAdjust="0"/>
    <p:restoredTop sz="84625" autoAdjust="0"/>
  </p:normalViewPr>
  <p:slideViewPr>
    <p:cSldViewPr snapToGrid="0">
      <p:cViewPr varScale="1">
        <p:scale>
          <a:sx n="102" d="100"/>
          <a:sy n="102" d="100"/>
        </p:scale>
        <p:origin x="1947" y="4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3" Type="http://schemas.openxmlformats.org/officeDocument/2006/relationships/slide" Target="slides/slide2.xml" /><Relationship Id="rId21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microsoft.com/office/2018/10/relationships/authors" Target="author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4FC05B9-6669-9758-4B2C-DE10B5C77A8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en-DE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1262AB2E-F820-57EB-706D-2352627A865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25875" y="0"/>
            <a:ext cx="2927350" cy="4937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de-DE" altLang="en-DE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D9C28F08-2982-72AF-0A43-98E3BF60E81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51A61F6F-97BE-871F-909F-5570C025BD2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688" y="4687888"/>
            <a:ext cx="5405437" cy="44386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DE" noProof="0"/>
              <a:t>Textmasterformate durch Klicken bearbeiten</a:t>
            </a:r>
          </a:p>
          <a:p>
            <a:pPr lvl="1"/>
            <a:r>
              <a:rPr lang="de-DE" altLang="en-DE" noProof="0"/>
              <a:t>Zweite Ebene</a:t>
            </a:r>
          </a:p>
          <a:p>
            <a:pPr lvl="2"/>
            <a:r>
              <a:rPr lang="de-DE" altLang="en-DE" noProof="0"/>
              <a:t>Dritte Ebene</a:t>
            </a:r>
          </a:p>
          <a:p>
            <a:pPr lvl="3"/>
            <a:r>
              <a:rPr lang="de-DE" altLang="en-DE" noProof="0"/>
              <a:t>Vierte Ebene</a:t>
            </a:r>
          </a:p>
          <a:p>
            <a:pPr lvl="4"/>
            <a:r>
              <a:rPr lang="de-DE" altLang="en-DE" noProof="0"/>
              <a:t>Fünfte Ebene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D266B82E-00D3-8A98-C4B4-D88F6B66DCD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1013"/>
            <a:ext cx="2927350" cy="4937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de-DE" altLang="en-DE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D2E850C1-911C-3A7A-427F-59922BA405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5875" y="9371013"/>
            <a:ext cx="2927350" cy="4937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132C8E9-451D-554F-8B6C-C379DFD87D04}" type="slidenum">
              <a:rPr lang="de-DE" altLang="en-DE"/>
              <a:pPr>
                <a:defRPr/>
              </a:pPr>
              <a:t>‹#›</a:t>
            </a:fld>
            <a:endParaRPr lang="de-DE" altLang="en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87220443-A89D-C39D-5BE2-78123DD8E3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11FD009-A793-484E-A8C9-9556A7A482B4}" type="slidenum">
              <a:rPr lang="de-DE" altLang="en-DE" smtClean="0"/>
              <a:pPr algn="l" rtl="0"/>
              <a:t>1</a:t>
            </a:fld>
            <a:endParaRPr lang="de-DE" altLang="en-DE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D513CA70-EBB8-E0B6-B6C5-7B5D49F3B0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C865BD4-FD4B-F139-25DD-34A25FFC71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 rtl="0" eaLnBrk="1" hangingPunct="1"/>
            <a:r>
              <a:rPr lang="de-DE" altLang="en-DE" dirty="0"/>
              <a:t>All in all: ODPs </a:t>
            </a:r>
            <a:r>
              <a:rPr lang="de-DE" altLang="en-DE" dirty="0" err="1"/>
              <a:t>to</a:t>
            </a:r>
            <a:r>
              <a:rPr lang="de-DE" altLang="en-DE" dirty="0"/>
              <a:t> </a:t>
            </a:r>
            <a:r>
              <a:rPr lang="de-DE" altLang="en-DE" dirty="0" err="1"/>
              <a:t>model</a:t>
            </a:r>
            <a:endParaRPr lang="de-DE" altLang="en-DE" dirty="0"/>
          </a:p>
          <a:p>
            <a:pPr marL="171450" indent="-171450" algn="l" rtl="0" eaLnBrk="1" hangingPunct="1">
              <a:buFontTx/>
              <a:buChar char="-"/>
            </a:pPr>
            <a:r>
              <a:rPr lang="de-DE" altLang="en-DE" dirty="0" err="1"/>
              <a:t>units</a:t>
            </a:r>
            <a:r>
              <a:rPr lang="de-DE" altLang="en-DE" dirty="0"/>
              <a:t> </a:t>
            </a:r>
            <a:r>
              <a:rPr lang="de-DE" altLang="en-DE" dirty="0" err="1"/>
              <a:t>according</a:t>
            </a:r>
            <a:r>
              <a:rPr lang="de-DE" altLang="en-DE" dirty="0"/>
              <a:t> </a:t>
            </a:r>
            <a:r>
              <a:rPr lang="de-DE" altLang="en-DE" dirty="0" err="1"/>
              <a:t>to</a:t>
            </a:r>
            <a:r>
              <a:rPr lang="de-DE" altLang="en-DE" dirty="0"/>
              <a:t> QUDT</a:t>
            </a:r>
          </a:p>
          <a:p>
            <a:pPr marL="171450" indent="-171450" algn="l" rtl="0" eaLnBrk="1" hangingPunct="1">
              <a:buFontTx/>
              <a:buChar char="-"/>
            </a:pPr>
            <a:r>
              <a:rPr lang="de-DE" altLang="en-DE" dirty="0" err="1"/>
              <a:t>Trajectories</a:t>
            </a:r>
            <a:r>
              <a:rPr lang="de-DE" altLang="en-DE" dirty="0"/>
              <a:t> </a:t>
            </a:r>
            <a:r>
              <a:rPr lang="de-DE" altLang="en-DE" dirty="0" err="1"/>
              <a:t>acoording</a:t>
            </a:r>
            <a:r>
              <a:rPr lang="de-DE" altLang="en-DE" dirty="0"/>
              <a:t> </a:t>
            </a:r>
            <a:r>
              <a:rPr lang="de-DE" altLang="en-DE" dirty="0" err="1"/>
              <a:t>to</a:t>
            </a:r>
            <a:r>
              <a:rPr lang="de-DE" altLang="en-DE" dirty="0"/>
              <a:t> </a:t>
            </a:r>
            <a:r>
              <a:rPr lang="de-DE" altLang="en-DE" dirty="0" err="1"/>
              <a:t>VesselAI</a:t>
            </a:r>
            <a:endParaRPr lang="en-DE" altLang="en-D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185D6-8608-B916-63DF-8CE104455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D7770C8-2C32-E275-578D-300826EB36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4520561-C5A4-393B-D1B9-BC6E949CF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added</a:t>
            </a:r>
            <a:r>
              <a:rPr lang="de-DE" dirty="0"/>
              <a:t> different </a:t>
            </a:r>
            <a:r>
              <a:rPr lang="de-DE" dirty="0" err="1"/>
              <a:t>restrictions</a:t>
            </a:r>
            <a:r>
              <a:rPr lang="de-DE" dirty="0"/>
              <a:t> </a:t>
            </a:r>
            <a:r>
              <a:rPr lang="de-DE" dirty="0" err="1"/>
              <a:t>for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Data types (to make it less error-prone) and</a:t>
            </a:r>
          </a:p>
          <a:p>
            <a:pPr marL="171450" indent="-171450">
              <a:buFontTx/>
              <a:buChar char="-"/>
            </a:pPr>
            <a:r>
              <a:rPr lang="de-DE" dirty="0"/>
              <a:t>Units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And also </a:t>
            </a:r>
            <a:r>
              <a:rPr lang="de-DE" dirty="0" err="1"/>
              <a:t>added</a:t>
            </a:r>
            <a:r>
              <a:rPr lang="de-DE" dirty="0"/>
              <a:t> T-Box </a:t>
            </a:r>
            <a:r>
              <a:rPr lang="de-DE" dirty="0" err="1"/>
              <a:t>restrictions</a:t>
            </a:r>
            <a:r>
              <a:rPr lang="de-DE" dirty="0"/>
              <a:t>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That a vessel which is purely powered by wind cannot utilize another propulsion system</a:t>
            </a:r>
          </a:p>
          <a:p>
            <a:pPr marL="171450" indent="-171450">
              <a:buFontTx/>
              <a:buChar char="-"/>
            </a:pPr>
            <a:r>
              <a:rPr lang="de-DE" dirty="0"/>
              <a:t>Wind assisted needs motor and wind propulsion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72C92C-E968-6761-7AFD-0A8935859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32C8E9-451D-554F-8B6C-C379DFD87D04}" type="slidenum">
              <a:rPr lang="de-DE" altLang="en-DE" smtClean="0"/>
              <a:pPr>
                <a:defRPr/>
              </a:pPr>
              <a:t>10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974228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In terms of evaluating the implemented ontology, we only verified the coverage of 100%, based on the CQs for now.</a:t>
            </a:r>
          </a:p>
          <a:p>
            <a:r>
              <a:rPr lang="en-US" noProof="0" dirty="0"/>
              <a:t>(maybe explain the categorization of CQs)</a:t>
            </a:r>
            <a:endParaRPr lang="de-DE" noProof="0" dirty="0"/>
          </a:p>
          <a:p>
            <a:pPr marL="171450" indent="-171450">
              <a:buFontTx/>
              <a:buChar char="-"/>
            </a:pPr>
            <a:r>
              <a:rPr lang="de-DE" noProof="0" dirty="0"/>
              <a:t>general: structure and components (conceptual boundaries)</a:t>
            </a:r>
          </a:p>
          <a:p>
            <a:pPr marL="171450" indent="-171450">
              <a:buFontTx/>
              <a:buChar char="-"/>
            </a:pPr>
            <a:r>
              <a:rPr lang="de-DE" noProof="0" dirty="0"/>
              <a:t>Use case: specific questions for concrete entities</a:t>
            </a:r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Our goal is to also validate with ontology instances</a:t>
            </a:r>
          </a:p>
          <a:p>
            <a:r>
              <a:rPr lang="en-US" noProof="0" dirty="0"/>
              <a:t>And test, by running queries on the dataset</a:t>
            </a:r>
          </a:p>
          <a:p>
            <a:endParaRPr lang="en-US" noProof="0" dirty="0"/>
          </a:p>
          <a:p>
            <a:r>
              <a:rPr lang="en-US" noProof="0" dirty="0"/>
              <a:t>------------</a:t>
            </a:r>
          </a:p>
          <a:p>
            <a:endParaRPr lang="en-US" noProof="0" dirty="0"/>
          </a:p>
          <a:p>
            <a:r>
              <a:rPr lang="en-US" dirty="0"/>
              <a:t>Validation: SPARQL queries planned on representative dataset</a:t>
            </a:r>
          </a:p>
          <a:p>
            <a:pPr lvl="1"/>
            <a:r>
              <a:rPr lang="en-US" noProof="0" dirty="0"/>
              <a:t>Will include SHACL shapes for logical validation</a:t>
            </a:r>
          </a:p>
          <a:p>
            <a:pPr lvl="1"/>
            <a:r>
              <a:rPr lang="en-US" dirty="0"/>
              <a:t>Collaboration with maritime experts for real-world data integration</a:t>
            </a: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Goal:</a:t>
            </a:r>
          </a:p>
          <a:p>
            <a:pPr lvl="1"/>
            <a:r>
              <a:rPr lang="en-US" noProof="0" dirty="0"/>
              <a:t>Twofold evaluation</a:t>
            </a:r>
          </a:p>
          <a:p>
            <a:pPr lvl="2"/>
            <a:r>
              <a:rPr lang="en-US" noProof="0" dirty="0"/>
              <a:t>Verification (internal consistency)</a:t>
            </a:r>
          </a:p>
          <a:p>
            <a:pPr lvl="2"/>
            <a:r>
              <a:rPr lang="en-US" dirty="0"/>
              <a:t>Validation (real-world usefulness)</a:t>
            </a:r>
          </a:p>
          <a:p>
            <a:pPr marL="457200" lvl="1" indent="0">
              <a:buNone/>
            </a:pP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32C8E9-451D-554F-8B6C-C379DFD87D04}" type="slidenum">
              <a:rPr lang="de-DE" altLang="en-DE" smtClean="0"/>
              <a:pPr>
                <a:defRPr/>
              </a:pPr>
              <a:t>11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931798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CQs were not </a:t>
            </a:r>
            <a:r>
              <a:rPr lang="de-DE" dirty="0"/>
              <a:t>directly formulated</a:t>
            </a:r>
            <a:r>
              <a:rPr lang="en-US" dirty="0"/>
              <a:t> by experts</a:t>
            </a:r>
            <a:r>
              <a:rPr lang="de-DE" dirty="0"/>
              <a:t>.</a:t>
            </a:r>
          </a:p>
          <a:p>
            <a:r>
              <a:rPr lang="en-US" dirty="0"/>
              <a:t>They are “only” based on</a:t>
            </a:r>
            <a:endParaRPr lang="de-DE" dirty="0"/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the analysis of stakeholder requirements</a:t>
            </a:r>
            <a:endParaRPr lang="de-DE" dirty="0"/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the examination of specific use cases relevant to maritime operations, and the structure</a:t>
            </a:r>
            <a:endParaRPr lang="de-DE" dirty="0"/>
          </a:p>
          <a:p>
            <a:pPr marL="171450" indent="-171450">
              <a:buFont typeface="Wingdings" pitchFamily="2" charset="2"/>
              <a:buChar char="à"/>
            </a:pPr>
            <a:r>
              <a:rPr lang="en-US" dirty="0"/>
              <a:t>content of a representative dataset on maritime vessels (e.g., AIS)</a:t>
            </a:r>
          </a:p>
          <a:p>
            <a:endParaRPr lang="de-DE" dirty="0"/>
          </a:p>
          <a:p>
            <a:r>
              <a:rPr lang="de-DE" dirty="0"/>
              <a:t>Only Motorization and Propulsion System </a:t>
            </a:r>
            <a:r>
              <a:rPr lang="de-DE" u="sng" dirty="0"/>
              <a:t>types</a:t>
            </a:r>
            <a:r>
              <a:rPr lang="de-DE" dirty="0"/>
              <a:t> are described</a:t>
            </a:r>
          </a:p>
          <a:p>
            <a:pPr marL="171450" indent="-171450">
              <a:buFontTx/>
              <a:buChar char="-"/>
            </a:pPr>
            <a:r>
              <a:rPr lang="de-DE" dirty="0"/>
              <a:t>Not enough for PHM</a:t>
            </a:r>
          </a:p>
          <a:p>
            <a:pPr marL="171450" indent="-171450">
              <a:buFontTx/>
              <a:buChar char="-"/>
            </a:pPr>
            <a:r>
              <a:rPr lang="de-DE" dirty="0"/>
              <a:t>Needs description of sensors, states, maintenance history</a:t>
            </a:r>
          </a:p>
          <a:p>
            <a:pPr marL="171450" indent="-171450">
              <a:buFontTx/>
              <a:buChar char="-"/>
            </a:pPr>
            <a:r>
              <a:rPr lang="de-DE" dirty="0">
                <a:sym typeface="Wingdings" pitchFamily="2" charset="2"/>
              </a:rPr>
              <a:t> for thorough maiantenance analysis and predictive health management</a:t>
            </a:r>
          </a:p>
          <a:p>
            <a:pPr marL="0" indent="0">
              <a:buFontTx/>
              <a:buNone/>
            </a:pPr>
            <a:r>
              <a:rPr lang="de-DE" dirty="0">
                <a:sym typeface="Wingdings" pitchFamily="2" charset="2"/>
              </a:rPr>
              <a:t> for now, we provide a valuable basis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32C8E9-451D-554F-8B6C-C379DFD87D04}" type="slidenum">
              <a:rPr lang="de-DE" altLang="en-DE" smtClean="0"/>
              <a:pPr>
                <a:defRPr/>
              </a:pPr>
              <a:t>12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757736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Conclusion: AISHIP closes semantic gaps of </a:t>
            </a:r>
            <a:r>
              <a:rPr lang="en-US" dirty="0" err="1"/>
              <a:t>VesselAI</a:t>
            </a:r>
            <a:r>
              <a:rPr lang="en-US" dirty="0"/>
              <a:t> by extending characteristics, trajectories, multimodal descriptions, and propulsion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(Ensures FAIR compliance and interoperability)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Build extended dataset to complete validation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With SHACL shapes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More quantitative metrics for evaluation, not just coverage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Apply in real-world context (e.g., trajectory prediction)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To prove that o</a:t>
            </a:r>
            <a:r>
              <a:rPr lang="en-US" dirty="0"/>
              <a:t>ntology has a </a:t>
            </a:r>
            <a:r>
              <a:rPr lang="en-US" dirty="0" err="1"/>
              <a:t>practi</a:t>
            </a:r>
            <a:r>
              <a:rPr lang="de-DE" dirty="0"/>
              <a:t>c</a:t>
            </a:r>
            <a:r>
              <a:rPr lang="en-US" dirty="0"/>
              <a:t>al use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Integrate sensor data (SSN/SOSA) for advanced use cases in the direction of PHM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E.g., fuel consumption estimation</a:t>
            </a:r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  <a:p>
            <a:r>
              <a:rPr lang="de-DE" dirty="0"/>
              <a:t>Quantitative </a:t>
            </a:r>
            <a:r>
              <a:rPr lang="de-DE" dirty="0" err="1"/>
              <a:t>metrics</a:t>
            </a:r>
            <a:endParaRPr lang="de-DE" dirty="0"/>
          </a:p>
          <a:p>
            <a:pPr marL="228600" indent="-228600">
              <a:buAutoNum type="arabicPeriod"/>
            </a:pPr>
            <a:r>
              <a:rPr lang="de-DE" dirty="0" err="1"/>
              <a:t>Structural</a:t>
            </a:r>
            <a:r>
              <a:rPr lang="de-DE" dirty="0"/>
              <a:t> </a:t>
            </a:r>
            <a:r>
              <a:rPr lang="de-DE" dirty="0" err="1"/>
              <a:t>metrics</a:t>
            </a:r>
            <a:endParaRPr lang="de-DE" dirty="0"/>
          </a:p>
          <a:p>
            <a:pPr marL="685800" lvl="1" indent="-228600">
              <a:buAutoNum type="arabicPeriod"/>
            </a:pPr>
            <a:r>
              <a:rPr lang="de-DE" dirty="0"/>
              <a:t>Average </a:t>
            </a:r>
            <a:r>
              <a:rPr lang="de-DE" dirty="0" err="1"/>
              <a:t>depth</a:t>
            </a:r>
            <a:endParaRPr lang="de-DE" dirty="0"/>
          </a:p>
          <a:p>
            <a:pPr marL="685800" lvl="1" indent="-228600">
              <a:buAutoNum type="arabicPeriod"/>
            </a:pPr>
            <a:r>
              <a:rPr lang="de-DE" dirty="0"/>
              <a:t>Average </a:t>
            </a:r>
            <a:r>
              <a:rPr lang="de-DE" dirty="0" err="1"/>
              <a:t>breadth</a:t>
            </a:r>
            <a:r>
              <a:rPr lang="de-DE" dirty="0"/>
              <a:t> (</a:t>
            </a:r>
            <a:r>
              <a:rPr lang="de-DE" dirty="0" err="1"/>
              <a:t>avg</a:t>
            </a:r>
            <a:r>
              <a:rPr lang="de-DE" dirty="0"/>
              <a:t>. </a:t>
            </a:r>
            <a:r>
              <a:rPr lang="de-DE" dirty="0" err="1"/>
              <a:t>Subclasses</a:t>
            </a:r>
            <a:r>
              <a:rPr lang="de-DE" dirty="0"/>
              <a:t> per </a:t>
            </a:r>
            <a:r>
              <a:rPr lang="de-DE" dirty="0" err="1"/>
              <a:t>class</a:t>
            </a:r>
            <a:r>
              <a:rPr lang="de-DE" dirty="0"/>
              <a:t>)</a:t>
            </a:r>
          </a:p>
          <a:p>
            <a:pPr marL="685800" lvl="1" indent="-228600">
              <a:buAutoNum type="arabicPeriod"/>
            </a:pPr>
            <a:r>
              <a:rPr lang="de-DE" dirty="0" err="1"/>
              <a:t>Inheritance</a:t>
            </a:r>
            <a:r>
              <a:rPr lang="de-DE" dirty="0"/>
              <a:t> </a:t>
            </a:r>
            <a:r>
              <a:rPr lang="de-DE" dirty="0" err="1"/>
              <a:t>richness</a:t>
            </a:r>
            <a:r>
              <a:rPr lang="de-DE" dirty="0"/>
              <a:t> (#subclass </a:t>
            </a:r>
            <a:r>
              <a:rPr lang="de-DE" dirty="0" err="1"/>
              <a:t>relations</a:t>
            </a:r>
            <a:r>
              <a:rPr lang="de-DE" dirty="0"/>
              <a:t>)/(#classes)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measures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taxonomic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richness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too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low</a:t>
            </a:r>
            <a:r>
              <a:rPr lang="de-DE" dirty="0">
                <a:sym typeface="Wingdings" panose="05000000000000000000" pitchFamily="2" charset="2"/>
              </a:rPr>
              <a:t> = </a:t>
            </a:r>
            <a:r>
              <a:rPr lang="de-DE" dirty="0" err="1">
                <a:sym typeface="Wingdings" panose="05000000000000000000" pitchFamily="2" charset="2"/>
              </a:rPr>
              <a:t>unstructured</a:t>
            </a:r>
            <a:r>
              <a:rPr lang="de-DE" dirty="0">
                <a:sym typeface="Wingdings" panose="05000000000000000000" pitchFamily="2" charset="2"/>
              </a:rPr>
              <a:t>; </a:t>
            </a:r>
            <a:r>
              <a:rPr lang="de-DE" dirty="0" err="1">
                <a:sym typeface="Wingdings" panose="05000000000000000000" pitchFamily="2" charset="2"/>
              </a:rPr>
              <a:t>too</a:t>
            </a:r>
            <a:r>
              <a:rPr lang="de-DE" dirty="0">
                <a:sym typeface="Wingdings" panose="05000000000000000000" pitchFamily="2" charset="2"/>
              </a:rPr>
              <a:t> high = redundant)</a:t>
            </a:r>
          </a:p>
          <a:p>
            <a:pPr marL="685800" lvl="1" indent="-228600"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Relationship </a:t>
            </a:r>
            <a:r>
              <a:rPr lang="de-DE" dirty="0" err="1">
                <a:sym typeface="Wingdings" panose="05000000000000000000" pitchFamily="2" charset="2"/>
              </a:rPr>
              <a:t>richness</a:t>
            </a:r>
            <a:r>
              <a:rPr lang="de-DE" dirty="0">
                <a:sym typeface="Wingdings" panose="05000000000000000000" pitchFamily="2" charset="2"/>
              </a:rPr>
              <a:t> (#object </a:t>
            </a:r>
            <a:r>
              <a:rPr lang="de-DE" dirty="0" err="1">
                <a:sym typeface="Wingdings" panose="05000000000000000000" pitchFamily="2" charset="2"/>
              </a:rPr>
              <a:t>properties</a:t>
            </a:r>
            <a:r>
              <a:rPr lang="de-DE" dirty="0">
                <a:sym typeface="Wingdings" panose="05000000000000000000" pitchFamily="2" charset="2"/>
              </a:rPr>
              <a:t>/(#total </a:t>
            </a:r>
            <a:r>
              <a:rPr lang="de-DE" dirty="0" err="1">
                <a:sym typeface="Wingdings" panose="05000000000000000000" pitchFamily="2" charset="2"/>
              </a:rPr>
              <a:t>properties</a:t>
            </a:r>
            <a:r>
              <a:rPr lang="de-DE" dirty="0">
                <a:sym typeface="Wingdings" panose="05000000000000000000" pitchFamily="2" charset="2"/>
              </a:rPr>
              <a:t>)  ideal </a:t>
            </a:r>
            <a:r>
              <a:rPr lang="de-DE" dirty="0" err="1">
                <a:sym typeface="Wingdings" panose="05000000000000000000" pitchFamily="2" charset="2"/>
              </a:rPr>
              <a:t>ontologies</a:t>
            </a:r>
            <a:r>
              <a:rPr lang="de-DE" dirty="0">
                <a:sym typeface="Wingdings" panose="05000000000000000000" pitchFamily="2" charset="2"/>
              </a:rPr>
              <a:t> mix </a:t>
            </a:r>
            <a:r>
              <a:rPr lang="de-DE" dirty="0" err="1">
                <a:sym typeface="Wingdings" panose="05000000000000000000" pitchFamily="2" charset="2"/>
              </a:rPr>
              <a:t>taxonomic</a:t>
            </a:r>
            <a:r>
              <a:rPr lang="de-DE" dirty="0">
                <a:sym typeface="Wingdings" panose="05000000000000000000" pitchFamily="2" charset="2"/>
              </a:rPr>
              <a:t> and non-</a:t>
            </a:r>
            <a:r>
              <a:rPr lang="de-DE" dirty="0" err="1">
                <a:sym typeface="Wingdings" panose="05000000000000000000" pitchFamily="2" charset="2"/>
              </a:rPr>
              <a:t>taxonomic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relations</a:t>
            </a:r>
            <a:endParaRPr lang="de-DE" dirty="0">
              <a:sym typeface="Wingdings" panose="05000000000000000000" pitchFamily="2" charset="2"/>
            </a:endParaRPr>
          </a:p>
          <a:p>
            <a:pPr marL="685800" lvl="1" indent="-228600"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Attribute </a:t>
            </a:r>
            <a:r>
              <a:rPr lang="de-DE" dirty="0" err="1">
                <a:sym typeface="Wingdings" panose="05000000000000000000" pitchFamily="2" charset="2"/>
              </a:rPr>
              <a:t>richness</a:t>
            </a:r>
            <a:r>
              <a:rPr lang="de-DE" dirty="0">
                <a:sym typeface="Wingdings" panose="05000000000000000000" pitchFamily="2" charset="2"/>
              </a:rPr>
              <a:t> (#data </a:t>
            </a:r>
            <a:r>
              <a:rPr lang="de-DE" dirty="0" err="1">
                <a:sym typeface="Wingdings" panose="05000000000000000000" pitchFamily="2" charset="2"/>
              </a:rPr>
              <a:t>properties</a:t>
            </a:r>
            <a:r>
              <a:rPr lang="de-DE" dirty="0">
                <a:sym typeface="Wingdings" panose="05000000000000000000" pitchFamily="2" charset="2"/>
              </a:rPr>
              <a:t>)/(#classes)  </a:t>
            </a:r>
            <a:r>
              <a:rPr lang="de-DE" dirty="0" err="1">
                <a:sym typeface="Wingdings" panose="05000000000000000000" pitchFamily="2" charset="2"/>
              </a:rPr>
              <a:t>describes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how</a:t>
            </a:r>
            <a:r>
              <a:rPr lang="de-DE" dirty="0">
                <a:sym typeface="Wingdings" panose="05000000000000000000" pitchFamily="2" charset="2"/>
              </a:rPr>
              <a:t> informative </a:t>
            </a:r>
            <a:r>
              <a:rPr lang="de-DE" dirty="0" err="1">
                <a:sym typeface="Wingdings" panose="05000000000000000000" pitchFamily="2" charset="2"/>
              </a:rPr>
              <a:t>classes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are</a:t>
            </a:r>
            <a:endParaRPr lang="de-DE" dirty="0">
              <a:sym typeface="Wingdings" panose="05000000000000000000" pitchFamily="2" charset="2"/>
            </a:endParaRPr>
          </a:p>
          <a:p>
            <a:pPr marL="228600" lvl="0" indent="-228600"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Semantic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metrics</a:t>
            </a:r>
            <a:endParaRPr lang="de-DE" dirty="0">
              <a:sym typeface="Wingdings" panose="05000000000000000000" pitchFamily="2" charset="2"/>
            </a:endParaRPr>
          </a:p>
          <a:p>
            <a:pPr marL="685800" lvl="1" indent="-228600"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Consistency (</a:t>
            </a:r>
            <a:r>
              <a:rPr lang="de-DE" dirty="0" err="1">
                <a:sym typeface="Wingdings" panose="05000000000000000000" pitchFamily="2" charset="2"/>
              </a:rPr>
              <a:t>use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reasoner</a:t>
            </a:r>
            <a:r>
              <a:rPr lang="de-DE" dirty="0">
                <a:sym typeface="Wingdings" panose="05000000000000000000" pitchFamily="2" charset="2"/>
              </a:rPr>
              <a:t>)  check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logical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modeling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errors</a:t>
            </a:r>
            <a:endParaRPr lang="de-DE" dirty="0">
              <a:sym typeface="Wingdings" panose="05000000000000000000" pitchFamily="2" charset="2"/>
            </a:endParaRPr>
          </a:p>
          <a:p>
            <a:pPr marL="685800" lvl="1" indent="-228600"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Cohesion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average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number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semanticall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linked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neighbors</a:t>
            </a:r>
            <a:r>
              <a:rPr lang="de-DE" dirty="0">
                <a:sym typeface="Wingdings" panose="05000000000000000000" pitchFamily="2" charset="2"/>
              </a:rPr>
              <a:t> per </a:t>
            </a:r>
            <a:r>
              <a:rPr lang="de-DE" dirty="0" err="1">
                <a:sym typeface="Wingdings" panose="05000000000000000000" pitchFamily="2" charset="2"/>
              </a:rPr>
              <a:t>class</a:t>
            </a:r>
            <a:r>
              <a:rPr lang="de-DE" dirty="0">
                <a:sym typeface="Wingdings" panose="05000000000000000000" pitchFamily="2" charset="2"/>
              </a:rPr>
              <a:t>)  </a:t>
            </a:r>
            <a:r>
              <a:rPr lang="de-DE" dirty="0" err="1">
                <a:sym typeface="Wingdings" panose="05000000000000000000" pitchFamily="2" charset="2"/>
              </a:rPr>
              <a:t>indicates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semantic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integration</a:t>
            </a:r>
            <a:r>
              <a:rPr lang="de-DE" dirty="0">
                <a:sym typeface="Wingdings" panose="05000000000000000000" pitchFamily="2" charset="2"/>
              </a:rPr>
              <a:t>; extremes hurt </a:t>
            </a:r>
            <a:r>
              <a:rPr lang="de-DE" dirty="0" err="1">
                <a:sym typeface="Wingdings" panose="05000000000000000000" pitchFamily="2" charset="2"/>
              </a:rPr>
              <a:t>clarity</a:t>
            </a: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32C8E9-451D-554F-8B6C-C379DFD87D04}" type="slidenum">
              <a:rPr lang="de-DE" altLang="en-DE" smtClean="0"/>
              <a:pPr>
                <a:defRPr/>
              </a:pPr>
              <a:t>13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1156347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/>
              <a:t>Big variety of vessels that operate everyday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80 % international trade done by vessels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All vessels and surroundings generate data (onboard sensor data, AIS, image, sonar, satellite)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There is a lot of potential in this data, but it is separated and multimodal</a:t>
            </a:r>
          </a:p>
          <a:p>
            <a:pPr marL="171450" indent="-171450">
              <a:buFontTx/>
              <a:buChar char="-"/>
            </a:pPr>
            <a:r>
              <a:rPr lang="en-US" noProof="0" dirty="0"/>
              <a:t>Ontologies help by providing a common conceptual model for data integration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32C8E9-451D-554F-8B6C-C379DFD87D04}" type="slidenum">
              <a:rPr lang="de-DE" altLang="en-DE" smtClean="0"/>
              <a:pPr>
                <a:defRPr/>
              </a:pPr>
              <a:t>2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266423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noProof="0" dirty="0"/>
              <a:t>These semantic data models can be utilized for use cases like</a:t>
            </a:r>
          </a:p>
          <a:p>
            <a:pPr lvl="1"/>
            <a:r>
              <a:rPr lang="en-US" strike="sngStrike" noProof="0" dirty="0"/>
              <a:t>Route analysis</a:t>
            </a:r>
          </a:p>
          <a:p>
            <a:pPr lvl="1"/>
            <a:r>
              <a:rPr lang="en-US" strike="sngStrike" noProof="0" dirty="0"/>
              <a:t>Anomaly detection</a:t>
            </a:r>
          </a:p>
          <a:p>
            <a:pPr lvl="1"/>
            <a:r>
              <a:rPr lang="en-US" strike="sngStrike" noProof="0" dirty="0"/>
              <a:t>Vessel identification</a:t>
            </a:r>
          </a:p>
          <a:p>
            <a:endParaRPr lang="en-US" noProof="0" dirty="0"/>
          </a:p>
          <a:p>
            <a:r>
              <a:rPr lang="en-US" noProof="0" dirty="0"/>
              <a:t>All this in the bigger scope of the following usage scenarios </a:t>
            </a:r>
            <a:endParaRPr lang="de-DE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(Vessel identification, Route Analysis) Fleet Management and Operational Planning</a:t>
            </a:r>
            <a:endParaRPr lang="de-DE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(Vessel identification, Route Analysis) SAR Operations</a:t>
            </a:r>
            <a:endParaRPr lang="de-DE" noProof="0" dirty="0"/>
          </a:p>
          <a:p>
            <a:pPr marL="171450" indent="-171450">
              <a:buFontTx/>
              <a:buChar char="-"/>
            </a:pPr>
            <a:r>
              <a:rPr lang="en-US" noProof="0" dirty="0"/>
              <a:t>Semantic integration &amp; analysis </a:t>
            </a:r>
            <a:r>
              <a:rPr lang="en-US" noProof="0" dirty="0">
                <a:sym typeface="Wingdings" panose="05000000000000000000" pitchFamily="2" charset="2"/>
              </a:rPr>
              <a:t> for cross-system analysis</a:t>
            </a:r>
            <a:endParaRPr lang="de-DE" noProof="0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en-US" noProof="0" dirty="0"/>
              <a:t>(Anomaly detection) Digital Twins &amp; Life Cycle Simulations</a:t>
            </a:r>
          </a:p>
          <a:p>
            <a:r>
              <a:rPr lang="en-US" noProof="0" dirty="0">
                <a:sym typeface="Wingdings" panose="05000000000000000000" pitchFamily="2" charset="2"/>
              </a:rPr>
              <a:t> Standardization for digital twins of ships</a:t>
            </a:r>
            <a:endParaRPr lang="en-US" noProof="0" dirty="0"/>
          </a:p>
          <a:p>
            <a:r>
              <a:rPr lang="en-US" noProof="0" dirty="0"/>
              <a:t>Contributions</a:t>
            </a:r>
          </a:p>
          <a:p>
            <a:pPr lvl="1"/>
            <a:r>
              <a:rPr lang="en-US" noProof="0" dirty="0"/>
              <a:t>AISHIP Ontology</a:t>
            </a:r>
          </a:p>
          <a:p>
            <a:pPr lvl="1"/>
            <a:r>
              <a:rPr lang="en-US" noProof="0" dirty="0"/>
              <a:t>48 CQs</a:t>
            </a:r>
          </a:p>
          <a:p>
            <a:pPr lvl="1"/>
            <a:r>
              <a:rPr lang="en-US" noProof="0" dirty="0"/>
              <a:t>Ontology evaluation for domain coverage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32C8E9-451D-554F-8B6C-C379DFD87D04}" type="slidenum">
              <a:rPr lang="de-DE" altLang="en-DE" smtClean="0"/>
              <a:pPr>
                <a:defRPr/>
              </a:pPr>
              <a:t>3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3547285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28279-8D91-67C3-A130-7C6A48AE5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5B5E98-C791-CDAF-BA56-827B31859B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3CFB91-B825-D329-55DC-218DD80B6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Requirements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purpose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CQs (</a:t>
            </a:r>
            <a:r>
              <a:rPr lang="de-DE" dirty="0" err="1"/>
              <a:t>requirements</a:t>
            </a:r>
            <a:r>
              <a:rPr lang="de-DE" dirty="0"/>
              <a:t>)</a:t>
            </a:r>
          </a:p>
          <a:p>
            <a:pPr marL="0" indent="0">
              <a:buFontTx/>
              <a:buNone/>
            </a:pPr>
            <a:r>
              <a:rPr lang="de-DE" dirty="0"/>
              <a:t>Setup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Foundational</a:t>
            </a:r>
            <a:r>
              <a:rPr lang="de-DE" dirty="0"/>
              <a:t> </a:t>
            </a:r>
            <a:r>
              <a:rPr lang="de-DE" dirty="0" err="1"/>
              <a:t>ontologies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reuse</a:t>
            </a: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Capture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Identification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 and </a:t>
            </a:r>
            <a:r>
              <a:rPr lang="de-DE" dirty="0" err="1"/>
              <a:t>ontology</a:t>
            </a:r>
            <a:r>
              <a:rPr lang="de-DE" dirty="0"/>
              <a:t> </a:t>
            </a:r>
            <a:r>
              <a:rPr lang="de-DE" dirty="0" err="1"/>
              <a:t>modules</a:t>
            </a: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Design</a:t>
            </a:r>
          </a:p>
          <a:p>
            <a:pPr marL="171450" indent="-171450">
              <a:buFontTx/>
              <a:buChar char="-"/>
            </a:pPr>
            <a:r>
              <a:rPr lang="de-DE" dirty="0"/>
              <a:t>Decisions for implementing the ontology (inclusion of vocabularies)</a:t>
            </a:r>
          </a:p>
          <a:p>
            <a:pPr marL="0" indent="0">
              <a:buFontTx/>
              <a:buNone/>
            </a:pPr>
            <a:r>
              <a:rPr lang="de-DE" dirty="0"/>
              <a:t>Implementation</a:t>
            </a:r>
          </a:p>
          <a:p>
            <a:pPr marL="0" indent="0">
              <a:buFontTx/>
              <a:buNone/>
            </a:pPr>
            <a:r>
              <a:rPr lang="de-DE" dirty="0"/>
              <a:t>- Implementation and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Phase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CQs, </a:t>
            </a:r>
            <a:r>
              <a:rPr lang="de-DE" dirty="0" err="1"/>
              <a:t>based</a:t>
            </a:r>
            <a:r>
              <a:rPr lang="de-DE" dirty="0"/>
              <a:t> on</a:t>
            </a:r>
          </a:p>
          <a:p>
            <a:pPr marL="171450" indent="-171450">
              <a:buFontTx/>
              <a:buChar char="-"/>
            </a:pPr>
            <a:r>
              <a:rPr lang="de-DE" dirty="0"/>
              <a:t>The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stakeholde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(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thorough</a:t>
            </a:r>
            <a:r>
              <a:rPr lang="de-DE" dirty="0"/>
              <a:t> </a:t>
            </a:r>
            <a:r>
              <a:rPr lang="de-DE" dirty="0" err="1"/>
              <a:t>discussions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maritime </a:t>
            </a:r>
            <a:r>
              <a:rPr lang="de-DE" dirty="0" err="1"/>
              <a:t>experts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German SAR </a:t>
            </a:r>
            <a:r>
              <a:rPr lang="de-DE" dirty="0" err="1"/>
              <a:t>organization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identified</a:t>
            </a:r>
            <a:r>
              <a:rPr lang="de-DE" dirty="0"/>
              <a:t> relevant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And we analyzed foundational datasets, like AIS-data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171450" indent="-171450">
              <a:buFont typeface="Wingdings" pitchFamily="2" charset="2"/>
              <a:buChar char="à"/>
            </a:pPr>
            <a:r>
              <a:rPr lang="de-DE" dirty="0">
                <a:sym typeface="Wingdings" pitchFamily="2" charset="2"/>
              </a:rPr>
              <a:t>It was all about terminology and hierarchy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de-DE" dirty="0"/>
              <a:t>We did check backs with the experts</a:t>
            </a:r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Short </a:t>
            </a:r>
            <a:r>
              <a:rPr lang="de-DE" dirty="0" err="1"/>
              <a:t>explanation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/>
              <a:t>AIS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sent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seconds</a:t>
            </a:r>
            <a:r>
              <a:rPr lang="de-DE" dirty="0"/>
              <a:t> and </a:t>
            </a:r>
            <a:r>
              <a:rPr lang="de-DE" dirty="0" err="1"/>
              <a:t>includes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positional</a:t>
            </a:r>
            <a:r>
              <a:rPr lang="de-DE" dirty="0"/>
              <a:t> and </a:t>
            </a:r>
            <a:r>
              <a:rPr lang="de-DE" dirty="0" err="1"/>
              <a:t>meta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ships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collision</a:t>
            </a:r>
            <a:r>
              <a:rPr lang="de-DE" dirty="0"/>
              <a:t> </a:t>
            </a:r>
            <a:r>
              <a:rPr lang="de-DE" dirty="0" err="1"/>
              <a:t>avoidance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More </a:t>
            </a:r>
            <a:r>
              <a:rPr lang="de-DE" dirty="0" err="1"/>
              <a:t>specific</a:t>
            </a:r>
            <a:r>
              <a:rPr lang="de-DE" dirty="0"/>
              <a:t>: </a:t>
            </a:r>
            <a:r>
              <a:rPr lang="de-DE" dirty="0" err="1"/>
              <a:t>name</a:t>
            </a:r>
            <a:r>
              <a:rPr lang="de-DE" dirty="0"/>
              <a:t>, </a:t>
            </a:r>
            <a:r>
              <a:rPr lang="de-DE" dirty="0" err="1"/>
              <a:t>flag</a:t>
            </a:r>
            <a:r>
              <a:rPr lang="de-DE" dirty="0"/>
              <a:t>, ID, </a:t>
            </a:r>
            <a:r>
              <a:rPr lang="de-DE" dirty="0" err="1"/>
              <a:t>long</a:t>
            </a:r>
            <a:r>
              <a:rPr lang="de-DE" dirty="0"/>
              <a:t>, </a:t>
            </a:r>
            <a:r>
              <a:rPr lang="de-DE" dirty="0" err="1"/>
              <a:t>lat</a:t>
            </a:r>
            <a:r>
              <a:rPr lang="de-DE" dirty="0"/>
              <a:t>, </a:t>
            </a:r>
            <a:r>
              <a:rPr lang="de-DE" dirty="0" err="1"/>
              <a:t>speed</a:t>
            </a:r>
            <a:r>
              <a:rPr lang="de-DE" dirty="0"/>
              <a:t>, </a:t>
            </a:r>
            <a:r>
              <a:rPr lang="de-DE" dirty="0" err="1"/>
              <a:t>course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E07A5E-5E64-BB56-B841-388FC80C0A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32C8E9-451D-554F-8B6C-C379DFD87D04}" type="slidenum">
              <a:rPr lang="de-DE" altLang="en-DE" smtClean="0"/>
              <a:pPr>
                <a:defRPr/>
              </a:pPr>
              <a:t>4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4059654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0961-853B-7BC9-6BB0-B26C7A322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9820C9A-3A8E-9E93-439A-281860391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6BD8E05-BBAA-2505-5CD1-28E3C55A6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Based on these requirements we identified </a:t>
            </a:r>
            <a:r>
              <a:rPr lang="en-US" dirty="0" err="1"/>
              <a:t>VesselAI</a:t>
            </a:r>
            <a:r>
              <a:rPr lang="en-US" dirty="0"/>
              <a:t> as a valuable basis. (already covers many aspects: including trajectories, region modeling, basic ship identification properties)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also introduced more ontologies and vocabularies, like</a:t>
            </a:r>
          </a:p>
          <a:p>
            <a:r>
              <a:rPr lang="en-US" dirty="0"/>
              <a:t>Schema </a:t>
            </a:r>
            <a:r>
              <a:rPr lang="en-US" dirty="0">
                <a:sym typeface="Wingdings" panose="05000000000000000000" pitchFamily="2" charset="2"/>
              </a:rPr>
              <a:t> to cover real world entities things in the context of ships</a:t>
            </a:r>
            <a:endParaRPr lang="en-US" dirty="0"/>
          </a:p>
          <a:p>
            <a:r>
              <a:rPr lang="en-US" dirty="0"/>
              <a:t>QUDT </a:t>
            </a:r>
            <a:r>
              <a:rPr lang="en-US" dirty="0">
                <a:sym typeface="Wingdings" panose="05000000000000000000" pitchFamily="2" charset="2"/>
              </a:rPr>
              <a:t> units</a:t>
            </a:r>
            <a:endParaRPr lang="en-US" dirty="0"/>
          </a:p>
          <a:p>
            <a:r>
              <a:rPr lang="en-US" dirty="0"/>
              <a:t>NEPOMUK (NFO, NEXIF) </a:t>
            </a:r>
            <a:r>
              <a:rPr lang="en-US" dirty="0">
                <a:sym typeface="Wingdings" panose="05000000000000000000" pitchFamily="2" charset="2"/>
              </a:rPr>
              <a:t> ontology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 to express information extracted from various sources as well as image data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Published openly with persistent identifiers (DOI, GitHub)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CC8242-6EDD-3787-F1F3-52718FA83B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32C8E9-451D-554F-8B6C-C379DFD87D04}" type="slidenum">
              <a:rPr lang="de-DE" altLang="en-DE" smtClean="0"/>
              <a:pPr>
                <a:defRPr/>
              </a:pPr>
              <a:t>5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3940453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64ACF-CEC6-02B1-4E79-54F7B5D65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94B59B-BE94-50FA-217C-2AE7DB3B1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682BDC6-AB43-4A55-BF52-5AF4904D9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module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Enhanced Vessel </a:t>
            </a:r>
            <a:r>
              <a:rPr lang="de-DE" dirty="0" err="1"/>
              <a:t>Characteristics</a:t>
            </a:r>
            <a:r>
              <a:rPr lang="de-DE" dirty="0"/>
              <a:t>, </a:t>
            </a:r>
            <a:r>
              <a:rPr lang="de-DE" dirty="0" err="1"/>
              <a:t>including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HIN: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identification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ships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DimensionsABCD</a:t>
            </a:r>
            <a:r>
              <a:rPr lang="de-DE" dirty="0"/>
              <a:t>: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AIS-</a:t>
            </a:r>
            <a:r>
              <a:rPr lang="de-DE" dirty="0" err="1"/>
              <a:t>Antenna</a:t>
            </a:r>
            <a:r>
              <a:rPr lang="de-DE" dirty="0"/>
              <a:t> on </a:t>
            </a:r>
            <a:r>
              <a:rPr lang="de-DE" dirty="0" err="1"/>
              <a:t>board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AverageSOG</a:t>
            </a:r>
            <a:r>
              <a:rPr lang="de-DE" dirty="0"/>
              <a:t>: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aggregated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all </a:t>
            </a:r>
            <a:r>
              <a:rPr lang="de-DE" dirty="0" err="1"/>
              <a:t>trajectories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vessel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Geometry, </a:t>
            </a:r>
            <a:r>
              <a:rPr lang="de-DE" dirty="0" err="1"/>
              <a:t>covering</a:t>
            </a:r>
            <a:r>
              <a:rPr lang="de-DE" dirty="0"/>
              <a:t>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area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Owner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ship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typical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modeled</a:t>
            </a:r>
            <a:r>
              <a:rPr lang="de-DE" dirty="0"/>
              <a:t>? </a:t>
            </a:r>
            <a:r>
              <a:rPr lang="de-DE" dirty="0">
                <a:sym typeface="Wingdings" panose="05000000000000000000" pitchFamily="2" charset="2"/>
              </a:rPr>
              <a:t> Points </a:t>
            </a:r>
            <a:r>
              <a:rPr lang="de-DE" dirty="0" err="1">
                <a:sym typeface="Wingdings" panose="05000000000000000000" pitchFamily="2" charset="2"/>
              </a:rPr>
              <a:t>or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/>
              <a:t>Polygons,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shaped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6F4471-536D-F319-A91D-27C817D9D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32C8E9-451D-554F-8B6C-C379DFD87D04}" type="slidenum">
              <a:rPr lang="de-DE" altLang="en-DE" smtClean="0"/>
              <a:pPr>
                <a:defRPr/>
              </a:pPr>
              <a:t>6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2375973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0E0EA-CEF9-488A-ACDE-59C1F5ED9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525E9F1-368F-A629-02CF-412A6D132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07F39F-3D11-B878-B853-4D21A917D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Trajectories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modeld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nicely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VesselAI</a:t>
            </a:r>
            <a:r>
              <a:rPr lang="de-DE" dirty="0"/>
              <a:t>,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connecting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</a:t>
            </a:r>
            <a:r>
              <a:rPr lang="de-DE" dirty="0" err="1"/>
              <a:t>sequentially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„</a:t>
            </a:r>
            <a:r>
              <a:rPr lang="de-DE" dirty="0" err="1"/>
              <a:t>previous</a:t>
            </a:r>
            <a:r>
              <a:rPr lang="de-DE" dirty="0"/>
              <a:t>“ and „</a:t>
            </a:r>
            <a:r>
              <a:rPr lang="de-DE" dirty="0" err="1"/>
              <a:t>next</a:t>
            </a:r>
            <a:r>
              <a:rPr lang="de-DE" dirty="0"/>
              <a:t>“ </a:t>
            </a:r>
            <a:r>
              <a:rPr lang="de-DE" dirty="0" err="1"/>
              <a:t>property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: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Predicted</a:t>
            </a:r>
            <a:r>
              <a:rPr lang="de-DE" dirty="0"/>
              <a:t> </a:t>
            </a:r>
            <a:r>
              <a:rPr lang="de-DE" dirty="0" err="1"/>
              <a:t>trajectory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routes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SAR </a:t>
            </a:r>
            <a:r>
              <a:rPr lang="de-DE" dirty="0" err="1"/>
              <a:t>operations</a:t>
            </a:r>
            <a:endParaRPr lang="de-DE" dirty="0"/>
          </a:p>
          <a:p>
            <a:pPr marL="0" lvl="0" indent="0">
              <a:buFontTx/>
              <a:buNone/>
            </a:pPr>
            <a:endParaRPr lang="de-DE" dirty="0"/>
          </a:p>
          <a:p>
            <a:pPr marL="0" lvl="0" indent="0">
              <a:buFontTx/>
              <a:buNone/>
            </a:pPr>
            <a:r>
              <a:rPr lang="de-DE" dirty="0"/>
              <a:t>And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details</a:t>
            </a:r>
            <a:r>
              <a:rPr lang="de-DE" dirty="0"/>
              <a:t> like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Average </a:t>
            </a:r>
            <a:r>
              <a:rPr lang="de-DE" dirty="0" err="1"/>
              <a:t>trajectory</a:t>
            </a:r>
            <a:r>
              <a:rPr lang="de-DE" dirty="0"/>
              <a:t> </a:t>
            </a:r>
            <a:r>
              <a:rPr lang="de-DE" dirty="0" err="1"/>
              <a:t>speed</a:t>
            </a:r>
            <a:endParaRPr lang="de-DE" dirty="0"/>
          </a:p>
          <a:p>
            <a:pPr marL="171450" lvl="0" indent="-171450">
              <a:buFontTx/>
              <a:buChar char="-"/>
            </a:pPr>
            <a:r>
              <a:rPr lang="de-DE" dirty="0" err="1"/>
              <a:t>Draught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indicates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ship</a:t>
            </a:r>
            <a:r>
              <a:rPr lang="de-DE" dirty="0"/>
              <a:t>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CA8B94-1714-102D-78D1-4F36E0C806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32C8E9-451D-554F-8B6C-C379DFD87D04}" type="slidenum">
              <a:rPr lang="de-DE" altLang="en-DE" smtClean="0"/>
              <a:pPr>
                <a:defRPr/>
              </a:pPr>
              <a:t>7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3100174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173EE-27F5-1723-B027-7127BEFB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1AA0347-E16A-BF5F-E0CC-DB58E725C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4AC0FA7-3C0F-4362-BCD9-21668A65E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module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motorization</a:t>
            </a:r>
            <a:r>
              <a:rPr lang="de-DE" dirty="0"/>
              <a:t> and </a:t>
            </a:r>
            <a:r>
              <a:rPr lang="de-DE" dirty="0" err="1"/>
              <a:t>prompulsion</a:t>
            </a:r>
            <a:r>
              <a:rPr lang="de-DE" dirty="0"/>
              <a:t> </a:t>
            </a:r>
            <a:r>
              <a:rPr lang="de-DE" dirty="0" err="1"/>
              <a:t>systems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form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future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modeled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propulsion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, like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Motorized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Wind </a:t>
            </a:r>
            <a:r>
              <a:rPr lang="de-DE" dirty="0" err="1"/>
              <a:t>assisted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Pure wind</a:t>
            </a:r>
          </a:p>
          <a:p>
            <a:pPr marL="171450" indent="-171450">
              <a:buFontTx/>
              <a:buChar char="-"/>
            </a:pPr>
            <a:r>
              <a:rPr lang="de-DE" dirty="0"/>
              <a:t>Muscle </a:t>
            </a:r>
            <a:r>
              <a:rPr lang="de-DE" dirty="0" err="1"/>
              <a:t>powered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PS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different PTs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sails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Rudders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sails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motor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 err="1"/>
              <a:t>Motorized</a:t>
            </a:r>
            <a:r>
              <a:rPr lang="de-DE" dirty="0"/>
              <a:t> PTs divide </a:t>
            </a:r>
            <a:r>
              <a:rPr lang="de-DE" dirty="0" err="1"/>
              <a:t>into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Water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Gas Jets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Bladed</a:t>
            </a:r>
            <a:r>
              <a:rPr lang="de-DE" dirty="0"/>
              <a:t> </a:t>
            </a:r>
            <a:r>
              <a:rPr lang="de-DE" dirty="0" err="1"/>
              <a:t>propulsors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all </a:t>
            </a:r>
            <a:r>
              <a:rPr lang="de-DE" dirty="0" err="1"/>
              <a:t>kinds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propellers</a:t>
            </a:r>
            <a:endParaRPr lang="de-DE" dirty="0"/>
          </a:p>
          <a:p>
            <a:pPr marL="0" indent="0">
              <a:buFontTx/>
              <a:buNone/>
            </a:pP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These </a:t>
            </a:r>
            <a:r>
              <a:rPr lang="de-DE" dirty="0" err="1"/>
              <a:t>motorized</a:t>
            </a:r>
            <a:r>
              <a:rPr lang="de-DE" dirty="0"/>
              <a:t> PTs </a:t>
            </a:r>
            <a:r>
              <a:rPr lang="de-DE" dirty="0" err="1"/>
              <a:t>need</a:t>
            </a:r>
            <a:r>
              <a:rPr lang="de-DE" dirty="0"/>
              <a:t> an </a:t>
            </a:r>
            <a:r>
              <a:rPr lang="de-DE" dirty="0" err="1"/>
              <a:t>engine</a:t>
            </a:r>
            <a:endParaRPr lang="de-DE" dirty="0"/>
          </a:p>
          <a:p>
            <a:pPr marL="0" indent="0">
              <a:buFontTx/>
              <a:buNone/>
            </a:pPr>
            <a:r>
              <a:rPr lang="de-DE" dirty="0"/>
              <a:t>- </a:t>
            </a:r>
            <a:r>
              <a:rPr lang="de-DE" dirty="0" err="1"/>
              <a:t>Which</a:t>
            </a:r>
            <a:r>
              <a:rPr lang="de-DE" dirty="0"/>
              <a:t> on </a:t>
            </a:r>
            <a:r>
              <a:rPr lang="de-DE" dirty="0" err="1"/>
              <a:t>their</a:t>
            </a:r>
            <a:r>
              <a:rPr lang="de-DE" dirty="0"/>
              <a:t> own </a:t>
            </a:r>
            <a:r>
              <a:rPr lang="de-DE" dirty="0" err="1"/>
              <a:t>have</a:t>
            </a:r>
            <a:r>
              <a:rPr lang="de-DE" dirty="0"/>
              <a:t> different </a:t>
            </a:r>
            <a:r>
              <a:rPr lang="de-DE" dirty="0" err="1"/>
              <a:t>types</a:t>
            </a:r>
            <a:r>
              <a:rPr lang="de-DE" dirty="0"/>
              <a:t> and </a:t>
            </a:r>
            <a:r>
              <a:rPr lang="de-DE" dirty="0" err="1"/>
              <a:t>fuels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0006CD-48F5-0A54-A83B-8281F2FB2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32C8E9-451D-554F-8B6C-C379DFD87D04}" type="slidenum">
              <a:rPr lang="de-DE" altLang="en-DE" smtClean="0"/>
              <a:pPr>
                <a:defRPr/>
              </a:pPr>
              <a:t>8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3470419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FAFA5-0CBF-D65D-7EA8-2C186AFA0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1B85BC3-8FD1-194A-1289-4C844EC975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05E0867-D794-498F-4893-2D91008D3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module</a:t>
            </a:r>
            <a:r>
              <a:rPr lang="de-DE" dirty="0"/>
              <a:t> </a:t>
            </a:r>
            <a:r>
              <a:rPr lang="de-DE" dirty="0" err="1"/>
              <a:t>covered</a:t>
            </a:r>
            <a:r>
              <a:rPr lang="de-DE" dirty="0"/>
              <a:t> multiple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a </a:t>
            </a:r>
            <a:r>
              <a:rPr lang="de-DE" dirty="0" err="1"/>
              <a:t>ship</a:t>
            </a:r>
            <a:r>
              <a:rPr lang="de-DE" dirty="0"/>
              <a:t>,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names</a:t>
            </a:r>
            <a:r>
              <a:rPr lang="de-DE" dirty="0"/>
              <a:t>, IDs, and </a:t>
            </a:r>
            <a:r>
              <a:rPr lang="de-DE" dirty="0" err="1"/>
              <a:t>shape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However</a:t>
            </a:r>
            <a:r>
              <a:rPr lang="de-DE" dirty="0"/>
              <a:t> a </a:t>
            </a:r>
            <a:r>
              <a:rPr lang="de-DE" dirty="0" err="1"/>
              <a:t>ship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represented</a:t>
            </a:r>
            <a:r>
              <a:rPr lang="de-DE" dirty="0"/>
              <a:t> </a:t>
            </a:r>
            <a:r>
              <a:rPr lang="de-DE" dirty="0" err="1"/>
              <a:t>through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Textual</a:t>
            </a:r>
            <a:r>
              <a:rPr lang="de-DE" dirty="0"/>
              <a:t> </a:t>
            </a:r>
            <a:r>
              <a:rPr lang="de-DE" dirty="0" err="1"/>
              <a:t>descriptions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 err="1"/>
              <a:t>Photos</a:t>
            </a:r>
            <a:endParaRPr lang="de-DE" dirty="0"/>
          </a:p>
          <a:p>
            <a:pPr marL="628650" lvl="1" indent="-171450">
              <a:buFontTx/>
              <a:buChar char="-"/>
            </a:pPr>
            <a:r>
              <a:rPr lang="de-DE" dirty="0"/>
              <a:t>And audio signals, as every ship has a different sonar signature</a:t>
            </a:r>
          </a:p>
          <a:p>
            <a:pPr marL="0" lvl="0" indent="0">
              <a:buFontTx/>
              <a:buNone/>
            </a:pPr>
            <a:r>
              <a:rPr lang="de-DE" dirty="0">
                <a:sym typeface="Wingdings" pitchFamily="2" charset="2"/>
              </a:rPr>
              <a:t> Meta data includes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Storage directory/URL</a:t>
            </a:r>
          </a:p>
          <a:p>
            <a:pPr marL="171450" lvl="0" indent="-171450">
              <a:buFontTx/>
              <a:buChar char="-"/>
            </a:pPr>
            <a:r>
              <a:rPr lang="de-DE" dirty="0"/>
              <a:t>Dates: Creation, change, authors</a:t>
            </a:r>
          </a:p>
          <a:p>
            <a:pPr marL="171450" lvl="0" indent="-171450">
              <a:buFontTx/>
              <a:buChar char="-"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220794-1C92-A2F2-63B5-947DDC8BFA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32C8E9-451D-554F-8B6C-C379DFD87D04}" type="slidenum">
              <a:rPr lang="de-DE" altLang="en-DE" smtClean="0"/>
              <a:pPr>
                <a:defRPr/>
              </a:pPr>
              <a:t>9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3792657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F799FD3-3A28-AE39-FEC0-A09065C166B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5D477-A912-6C45-8E51-13ADCA2C1A3E}" type="slidenum">
              <a:rPr lang="de-DE" altLang="en-DE"/>
              <a:pPr>
                <a:defRPr/>
              </a:pPr>
              <a:t>‹#›</a:t>
            </a:fld>
            <a:endParaRPr lang="de-DE" altLang="en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B84D484C-B98B-E4C2-650E-968388FF16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376074" y="6423025"/>
            <a:ext cx="6382327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 dirty="0"/>
              <a:t>Titel</a:t>
            </a:r>
          </a:p>
        </p:txBody>
      </p:sp>
      <p:pic>
        <p:nvPicPr>
          <p:cNvPr id="4" name="Grafik 3" descr="Ein Bild, das Screenshot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1DD6FDE1-B4BB-4345-0140-32B8E0A6A4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3503" y="0"/>
            <a:ext cx="971286" cy="5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63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9E06429-1791-C6BB-A4EC-7170D452E5D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14D3CB-A37D-8D4E-88CB-4BFE34ECFD57}" type="slidenum">
              <a:rPr lang="de-DE" altLang="en-DE"/>
              <a:pPr>
                <a:defRPr/>
              </a:pPr>
              <a:t>‹#›</a:t>
            </a:fld>
            <a:endParaRPr lang="de-DE" alt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A6CB78-A91E-D2B2-6FF3-3A419E78F1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376074" y="6423025"/>
            <a:ext cx="6382327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 dirty="0"/>
              <a:t>Titel</a:t>
            </a:r>
          </a:p>
        </p:txBody>
      </p:sp>
      <p:pic>
        <p:nvPicPr>
          <p:cNvPr id="7" name="Grafik 6" descr="Ein Bild, das Screenshot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DB3B9F13-07F0-C513-2315-3EAD6A0132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3503" y="0"/>
            <a:ext cx="971286" cy="5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20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6050"/>
            <a:ext cx="2057400" cy="5980113"/>
          </a:xfrm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DE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6050"/>
            <a:ext cx="6019800" cy="598011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03E3D69-281B-37A5-D688-ED1AA283AA0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4A1414-DBD4-BA41-8E9F-613033A42A96}" type="slidenum">
              <a:rPr lang="de-DE" altLang="en-DE"/>
              <a:pPr>
                <a:defRPr/>
              </a:pPr>
              <a:t>‹#›</a:t>
            </a:fld>
            <a:endParaRPr lang="de-DE" altLang="en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6BDA0902-0652-1DD0-CB7C-930FAECFC9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376074" y="6423025"/>
            <a:ext cx="6382327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 dirty="0"/>
              <a:t>Titel</a:t>
            </a:r>
          </a:p>
        </p:txBody>
      </p:sp>
      <p:pic>
        <p:nvPicPr>
          <p:cNvPr id="8" name="Grafik 7" descr="Ein Bild, das Screenshot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F83EEABB-8E76-1BEF-ECD3-239CCE289D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96138" y="887373"/>
            <a:ext cx="971286" cy="5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3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B00B441-041A-F3AD-5992-02ABBF4B254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BA3CCA-E5DF-5B45-9251-6824CF983AB9}" type="slidenum">
              <a:rPr lang="de-DE" altLang="en-DE"/>
              <a:pPr>
                <a:defRPr/>
              </a:pPr>
              <a:t>‹#›</a:t>
            </a:fld>
            <a:endParaRPr lang="de-DE" altLang="en-DE" dirty="0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C28900DF-3D6F-E378-D7D8-C5FEAD2748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376074" y="6423025"/>
            <a:ext cx="6382327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 dirty="0"/>
              <a:t>Titel</a:t>
            </a:r>
          </a:p>
        </p:txBody>
      </p:sp>
      <p:pic>
        <p:nvPicPr>
          <p:cNvPr id="4" name="Grafik 3" descr="Ein Bild, das Screenshot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5D2324E6-A09C-0523-C678-6E74FFAB67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3503" y="0"/>
            <a:ext cx="971286" cy="5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2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FBD24DF-2518-B0F4-8AC1-8BDA23489C9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00E4EE-36C8-1245-8EB8-8645685CD1CF}" type="slidenum">
              <a:rPr lang="de-DE" altLang="en-DE"/>
              <a:pPr>
                <a:defRPr/>
              </a:pPr>
              <a:t>‹#›</a:t>
            </a:fld>
            <a:endParaRPr lang="de-DE" alt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BA7D09-DC1C-EC74-53F6-434F5840B2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376074" y="6423025"/>
            <a:ext cx="6382327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 dirty="0"/>
              <a:t>Titel</a:t>
            </a:r>
          </a:p>
        </p:txBody>
      </p:sp>
      <p:pic>
        <p:nvPicPr>
          <p:cNvPr id="6" name="Grafik 5" descr="Ein Bild, das Screenshot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B317868C-6804-A055-0711-E89FFF16B3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3503" y="0"/>
            <a:ext cx="971286" cy="5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32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22338"/>
            <a:ext cx="4038600" cy="52038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22338"/>
            <a:ext cx="4038600" cy="52038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C3DE97-790D-D861-749E-D1892DFDAB6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578E01-7E33-0E40-9059-4FC3D5D73266}" type="slidenum">
              <a:rPr lang="de-DE" altLang="en-DE"/>
              <a:pPr>
                <a:defRPr/>
              </a:pPr>
              <a:t>‹#›</a:t>
            </a:fld>
            <a:endParaRPr lang="de-DE" altLang="en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13A21A4B-E6FA-529B-ABEC-C575E1C47C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376074" y="6423025"/>
            <a:ext cx="6382327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 dirty="0"/>
              <a:t>Titel</a:t>
            </a:r>
          </a:p>
        </p:txBody>
      </p:sp>
      <p:pic>
        <p:nvPicPr>
          <p:cNvPr id="5" name="Grafik 4" descr="Ein Bild, das Screenshot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5197381B-7B56-61F6-6682-79B61226A8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3503" y="0"/>
            <a:ext cx="971286" cy="5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3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CC9A8E1-41A9-4001-0FA8-2231ADC6467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9B57C-0A92-074C-A7ED-F376E9ED8550}" type="slidenum">
              <a:rPr lang="de-DE" altLang="en-DE"/>
              <a:pPr>
                <a:defRPr/>
              </a:pPr>
              <a:t>‹#›</a:t>
            </a:fld>
            <a:endParaRPr lang="de-DE" altLang="en-DE"/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E4373FDE-FEA4-5240-AD69-351FF16CA1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376074" y="6423025"/>
            <a:ext cx="6382327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 dirty="0"/>
              <a:t>Titel</a:t>
            </a:r>
          </a:p>
        </p:txBody>
      </p:sp>
      <p:pic>
        <p:nvPicPr>
          <p:cNvPr id="7" name="Grafik 6" descr="Ein Bild, das Screenshot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6D7D03A0-BAE2-A50A-69B2-B60EC23F43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3503" y="0"/>
            <a:ext cx="971286" cy="5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23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FC110F9-EDEE-3E92-DCAD-E67829C31CF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03F7B-56E5-1D43-A113-7B402240981C}" type="slidenum">
              <a:rPr lang="de-DE" altLang="en-DE"/>
              <a:pPr>
                <a:defRPr/>
              </a:pPr>
              <a:t>‹#›</a:t>
            </a:fld>
            <a:endParaRPr lang="de-DE" altLang="en-DE"/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68AB6841-FAAE-85F7-6C70-6D69286176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376074" y="6423025"/>
            <a:ext cx="6382327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 dirty="0"/>
              <a:t>Titel</a:t>
            </a:r>
          </a:p>
        </p:txBody>
      </p:sp>
      <p:pic>
        <p:nvPicPr>
          <p:cNvPr id="3" name="Grafik 2" descr="Ein Bild, das Screenshot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4C1EF962-EE97-D534-8BAD-46854FD342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3503" y="0"/>
            <a:ext cx="971286" cy="5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02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4F244B0D-A7A6-F212-443E-0F71CDD57502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946E9-DA25-DE4E-9773-06B477E6613C}" type="slidenum">
              <a:rPr lang="de-DE" altLang="en-DE"/>
              <a:pPr>
                <a:defRPr/>
              </a:pPr>
              <a:t>‹#›</a:t>
            </a:fld>
            <a:endParaRPr lang="de-DE" alt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1FAB11-45BB-E7DA-EB41-77AFC52C4E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376074" y="6423025"/>
            <a:ext cx="6382327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 dirty="0"/>
              <a:t>Titel</a:t>
            </a:r>
          </a:p>
        </p:txBody>
      </p:sp>
      <p:pic>
        <p:nvPicPr>
          <p:cNvPr id="2" name="Grafik 1" descr="Ein Bild, das Screenshot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E08EEA57-8541-F7A6-59A5-52AB62B719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3503" y="0"/>
            <a:ext cx="971286" cy="5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66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0544F31-48A5-7D17-CD90-424AECF862F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54ADD1-5385-034D-A97C-A4F42711397A}" type="slidenum">
              <a:rPr lang="de-DE" altLang="en-DE"/>
              <a:pPr>
                <a:defRPr/>
              </a:pPr>
              <a:t>‹#›</a:t>
            </a:fld>
            <a:endParaRPr lang="de-DE" altLang="en-DE"/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B648B59E-70D2-1F86-C4CC-A25ED86A3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376074" y="6423025"/>
            <a:ext cx="6382327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 dirty="0"/>
              <a:t>Titel</a:t>
            </a:r>
          </a:p>
        </p:txBody>
      </p:sp>
      <p:pic>
        <p:nvPicPr>
          <p:cNvPr id="7" name="Grafik 6" descr="Ein Bild, das Screenshot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B6FBAE8E-97E7-64B2-B730-B829DC00FA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3503" y="0"/>
            <a:ext cx="971286" cy="5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14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D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C7B4ECB-E4A2-AA1C-4F8F-2F3DEF99E94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A6430B-FC74-AA4A-BCE1-96BA344DCB2F}" type="slidenum">
              <a:rPr lang="de-DE" altLang="en-DE"/>
              <a:pPr>
                <a:defRPr/>
              </a:pPr>
              <a:t>‹#›</a:t>
            </a:fld>
            <a:endParaRPr lang="de-DE" altLang="en-DE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E1AA539-06FD-033A-B1D3-4521B89EC5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376074" y="6423025"/>
            <a:ext cx="6382327" cy="2873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altLang="en-DE" dirty="0"/>
              <a:t>Titel</a:t>
            </a:r>
          </a:p>
        </p:txBody>
      </p:sp>
      <p:pic>
        <p:nvPicPr>
          <p:cNvPr id="5" name="Grafik 4" descr="Ein Bild, das Screenshot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BD4DED8E-6C05-D1AB-75EB-8F6BE5C76C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3503" y="0"/>
            <a:ext cx="971286" cy="5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99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emf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">
            <a:extLst>
              <a:ext uri="{FF2B5EF4-FFF2-40B4-BE49-F238E27FC236}">
                <a16:creationId xmlns:a16="http://schemas.microsoft.com/office/drawing/2014/main" id="{A293D3D9-299D-38F7-F0D3-413E08E80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CA003B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DE" altLang="en-DE" sz="1400"/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CA239BB6-EAC9-77B8-78B5-8C3881F417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46050"/>
            <a:ext cx="69754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DE"/>
              <a:t>Titelmasterformat durch Klicken bearbeiten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B01907E-2CFB-F5CF-A8FB-CE15E78045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22338"/>
            <a:ext cx="8229600" cy="520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DE"/>
              <a:t>Textmasterformate durch Klicken bearbeiten</a:t>
            </a:r>
          </a:p>
          <a:p>
            <a:pPr lvl="1"/>
            <a:r>
              <a:rPr lang="de-DE" altLang="en-DE"/>
              <a:t>Zweite Ebene</a:t>
            </a:r>
          </a:p>
          <a:p>
            <a:pPr lvl="2"/>
            <a:r>
              <a:rPr lang="de-DE" altLang="en-DE"/>
              <a:t>Dritte Ebene</a:t>
            </a:r>
          </a:p>
          <a:p>
            <a:pPr lvl="3"/>
            <a:r>
              <a:rPr lang="de-DE" altLang="en-DE"/>
              <a:t>Vierte Ebene</a:t>
            </a:r>
          </a:p>
          <a:p>
            <a:pPr lvl="4"/>
            <a:r>
              <a:rPr lang="de-DE" altLang="en-DE"/>
              <a:t>Fünfte Ebene</a:t>
            </a:r>
          </a:p>
          <a:p>
            <a:pPr lvl="4"/>
            <a:endParaRPr lang="de-DE" altLang="en-DE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2E841C9-A49F-966C-5196-F1BE6260CB5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04757" y="6413500"/>
            <a:ext cx="4534486" cy="292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de-DE" altLang="en-DE" dirty="0"/>
              <a:t>Titel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D58B377-44A5-DACE-A38B-98126879F23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23025"/>
            <a:ext cx="2133600" cy="2841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C547F8F-1855-9842-AD10-9FDA975B1469}" type="slidenum">
              <a:rPr lang="de-DE" altLang="en-DE"/>
              <a:pPr>
                <a:defRPr/>
              </a:pPr>
              <a:t>‹#›</a:t>
            </a:fld>
            <a:endParaRPr lang="de-DE" altLang="en-DE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EA467AC7-22C9-0512-2A92-094A31C18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76200"/>
            <a:ext cx="13271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>
            <a:extLst>
              <a:ext uri="{FF2B5EF4-FFF2-40B4-BE49-F238E27FC236}">
                <a16:creationId xmlns:a16="http://schemas.microsoft.com/office/drawing/2014/main" id="{F6173282-0850-1880-1FA9-184E4DE33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713"/>
            <a:ext cx="7667625" cy="71437"/>
          </a:xfrm>
          <a:prstGeom prst="rect">
            <a:avLst/>
          </a:prstGeom>
          <a:gradFill rotWithShape="1">
            <a:gsLst>
              <a:gs pos="0">
                <a:srgbClr val="CA003B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DE" altLang="en-DE"/>
          </a:p>
        </p:txBody>
      </p:sp>
      <p:sp>
        <p:nvSpPr>
          <p:cNvPr id="1033" name="Text Box 11">
            <a:extLst>
              <a:ext uri="{FF2B5EF4-FFF2-40B4-BE49-F238E27FC236}">
                <a16:creationId xmlns:a16="http://schemas.microsoft.com/office/drawing/2014/main" id="{F3175083-1AD6-7866-DB83-B67DB467191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413500"/>
            <a:ext cx="2590800" cy="52387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de-DE" altLang="en-DE" sz="1400" b="1" dirty="0">
                <a:solidFill>
                  <a:schemeClr val="bg1"/>
                </a:solidFill>
              </a:rPr>
              <a:t>Data Engineering</a:t>
            </a:r>
          </a:p>
          <a:p>
            <a:pPr eaLnBrk="1" hangingPunct="1">
              <a:defRPr/>
            </a:pPr>
            <a:endParaRPr lang="de-DE" altLang="en-DE" sz="14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4D4D4D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4D4D4D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4D4D4D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4D4D4D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rgbClr val="4D4D4D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rgbClr val="4D4D4D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rgbClr val="4D4D4D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rgbClr val="4D4D4D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CA003B"/>
        </a:buClr>
        <a:buFont typeface="Wingdings" pitchFamily="2" charset="2"/>
        <a:buChar char="§"/>
        <a:defRPr sz="2000" b="1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A003B"/>
        </a:buClr>
        <a:buFont typeface="Wingdings" pitchFamily="2" charset="2"/>
        <a:buChar char="§"/>
        <a:defRPr b="1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CA003B"/>
        </a:buClr>
        <a:buFont typeface="Wingdings" pitchFamily="2" charset="2"/>
        <a:buChar char="§"/>
        <a:defRPr sz="1600" b="1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CA003B"/>
        </a:buClr>
        <a:buFont typeface="Wingdings" pitchFamily="2" charset="2"/>
        <a:buChar char="§"/>
        <a:defRPr sz="1400" b="1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CA003B"/>
        </a:buClr>
        <a:buFont typeface="Wingdings" pitchFamily="2" charset="2"/>
        <a:buChar char="§"/>
        <a:defRPr sz="1400" b="1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dx.doi.org/10.1007/978-3-319-34129-3_45" TargetMode="External" /><Relationship Id="rId3" Type="http://schemas.openxmlformats.org/officeDocument/2006/relationships/hyperlink" Target="http://dx.doi.org/10.1016/j.tre.2024.103426" TargetMode="External" /><Relationship Id="rId7" Type="http://schemas.openxmlformats.org/officeDocument/2006/relationships/hyperlink" Target="http://dx.doi.org/10.17818/NM/2018/1.8" TargetMode="External" /><Relationship Id="rId2" Type="http://schemas.openxmlformats.org/officeDocument/2006/relationships/hyperlink" Target="https://unctad.org/publication/" TargetMode="External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s://openproceedings.org/2017/conf/edbt/paper-224.pdf" TargetMode="External" /><Relationship Id="rId5" Type="http://schemas.openxmlformats.org/officeDocument/2006/relationships/hyperlink" Target="http://dx.doi.org/10.1007/978-3-031-42914-9_16" TargetMode="External" /><Relationship Id="rId4" Type="http://schemas.openxmlformats.org/officeDocument/2006/relationships/hyperlink" Target="https://www.imo.org/en/OurWork/Safety/Pages/AIS.aspx" TargetMode="External" /><Relationship Id="rId9" Type="http://schemas.openxmlformats.org/officeDocument/2006/relationships/hyperlink" Target="https://ceur-ws.org/Vol-2343/paper3.pdf" TargetMode="External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nemo.inf.ufes.br/projetos/sabiox" TargetMode="External" /><Relationship Id="rId3" Type="http://schemas.openxmlformats.org/officeDocument/2006/relationships/hyperlink" Target="http://parliament.semwebcentral.org/" TargetMode="External" /><Relationship Id="rId7" Type="http://schemas.openxmlformats.org/officeDocument/2006/relationships/hyperlink" Target="http://dx.doi.org/10.1145/2797115.2797133" TargetMode="External" /><Relationship Id="rId2" Type="http://schemas.openxmlformats.org/officeDocument/2006/relationships/hyperlink" Target="https://doi.org/10.3030/957237" TargetMode="External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://dx.doi.org/10.1016/j.websem.2018.06.003" TargetMode="External" /><Relationship Id="rId5" Type="http://schemas.openxmlformats.org/officeDocument/2006/relationships/hyperlink" Target="https://www.w3.org/TR/vocab-ssn/" TargetMode="External" /><Relationship Id="rId10" Type="http://schemas.openxmlformats.org/officeDocument/2006/relationships/hyperlink" Target="http://dx.doi.org/10.1145/1597735.1597743" TargetMode="External" /><Relationship Id="rId4" Type="http://schemas.openxmlformats.org/officeDocument/2006/relationships/hyperlink" Target="https://www.emsa.europa.eu/cise.html" TargetMode="External" /><Relationship Id="rId9" Type="http://schemas.openxmlformats.org/officeDocument/2006/relationships/hyperlink" Target="http://dx.doi.org/10.1007/978-3-540-92673-3_10" TargetMode="Externa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umpu.com/de/document/read/8864664/prof-dr-ing-nikolai-kornev-lehrstuhl-fur-modellierung-und-" TargetMode="External" /><Relationship Id="rId7" Type="http://schemas.openxmlformats.org/officeDocument/2006/relationships/hyperlink" Target="https://github.com/BurbachS/AISHIPOntology" TargetMode="External" /><Relationship Id="rId2" Type="http://schemas.openxmlformats.org/officeDocument/2006/relationships/hyperlink" Target="https://www.wind-ship.org/archived-site/wp-content/uploads/2022/10/MEPC-79-INF.21-Wind-Propulsion-Finland-France-Saudi-Ar....pdf" TargetMode="External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s://zenodo.org/record/6608427" TargetMode="External" /><Relationship Id="rId5" Type="http://schemas.openxmlformats.org/officeDocument/2006/relationships/hyperlink" Target="https://hrcak.srce.hr/file/408027" TargetMode="External" /><Relationship Id="rId4" Type="http://schemas.openxmlformats.org/officeDocument/2006/relationships/hyperlink" Target="https://cfturbo.com/fileadmin/content/down/publications/students/2017-07-Soeren-Konzept-Entwurf-Schiffspropeller.pdf" TargetMode="Externa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author2@hsu-hh.de" TargetMode="External" /><Relationship Id="rId2" Type="http://schemas.openxmlformats.org/officeDocument/2006/relationships/hyperlink" Target="mailto:author1@hsu-hh.de" TargetMode="Externa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.png" /><Relationship Id="rId5" Type="http://schemas.openxmlformats.org/officeDocument/2006/relationships/image" Target="../media/image40.jpeg" /><Relationship Id="rId4" Type="http://schemas.openxmlformats.org/officeDocument/2006/relationships/hyperlink" Target="mailto:author3@hsu-hh.de" TargetMode="External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 /><Relationship Id="rId13" Type="http://schemas.openxmlformats.org/officeDocument/2006/relationships/image" Target="../media/image13.png" /><Relationship Id="rId18" Type="http://schemas.openxmlformats.org/officeDocument/2006/relationships/image" Target="../media/image18.png" /><Relationship Id="rId3" Type="http://schemas.openxmlformats.org/officeDocument/2006/relationships/image" Target="../media/image3.png" /><Relationship Id="rId7" Type="http://schemas.openxmlformats.org/officeDocument/2006/relationships/image" Target="../media/image7.png" /><Relationship Id="rId12" Type="http://schemas.openxmlformats.org/officeDocument/2006/relationships/image" Target="../media/image12.svg" /><Relationship Id="rId17" Type="http://schemas.openxmlformats.org/officeDocument/2006/relationships/image" Target="../media/image17.png" /><Relationship Id="rId2" Type="http://schemas.openxmlformats.org/officeDocument/2006/relationships/notesSlide" Target="../notesSlides/notesSlide2.xml" /><Relationship Id="rId16" Type="http://schemas.openxmlformats.org/officeDocument/2006/relationships/image" Target="../media/image16.svg" /><Relationship Id="rId20" Type="http://schemas.openxmlformats.org/officeDocument/2006/relationships/image" Target="../media/image20.jpeg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6.svg" /><Relationship Id="rId11" Type="http://schemas.openxmlformats.org/officeDocument/2006/relationships/image" Target="../media/image11.png" /><Relationship Id="rId5" Type="http://schemas.openxmlformats.org/officeDocument/2006/relationships/image" Target="../media/image5.png" /><Relationship Id="rId15" Type="http://schemas.openxmlformats.org/officeDocument/2006/relationships/image" Target="../media/image15.png" /><Relationship Id="rId10" Type="http://schemas.openxmlformats.org/officeDocument/2006/relationships/image" Target="../media/image10.svg" /><Relationship Id="rId19" Type="http://schemas.openxmlformats.org/officeDocument/2006/relationships/image" Target="../media/image19.jpeg" /><Relationship Id="rId4" Type="http://schemas.openxmlformats.org/officeDocument/2006/relationships/image" Target="../media/image4.svg" /><Relationship Id="rId9" Type="http://schemas.openxmlformats.org/officeDocument/2006/relationships/image" Target="../media/image9.png" /><Relationship Id="rId14" Type="http://schemas.openxmlformats.org/officeDocument/2006/relationships/image" Target="../media/image14.svg" 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 /><Relationship Id="rId3" Type="http://schemas.openxmlformats.org/officeDocument/2006/relationships/image" Target="../media/image21.png" /><Relationship Id="rId7" Type="http://schemas.openxmlformats.org/officeDocument/2006/relationships/image" Target="../media/image2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4.svg" /><Relationship Id="rId5" Type="http://schemas.openxmlformats.org/officeDocument/2006/relationships/image" Target="../media/image23.png" /><Relationship Id="rId10" Type="http://schemas.openxmlformats.org/officeDocument/2006/relationships/image" Target="../media/image28.svg" /><Relationship Id="rId4" Type="http://schemas.openxmlformats.org/officeDocument/2006/relationships/image" Target="../media/image22.svg" /><Relationship Id="rId9" Type="http://schemas.openxmlformats.org/officeDocument/2006/relationships/image" Target="../media/image27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urbachs.github.io/AISHIPOntology/AISHIP.owl" TargetMode="External" /><Relationship Id="rId3" Type="http://schemas.openxmlformats.org/officeDocument/2006/relationships/image" Target="../media/image30.png" /><Relationship Id="rId7" Type="http://schemas.openxmlformats.org/officeDocument/2006/relationships/image" Target="../media/image3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3.png" /><Relationship Id="rId5" Type="http://schemas.openxmlformats.org/officeDocument/2006/relationships/image" Target="../media/image32.png" /><Relationship Id="rId10" Type="http://schemas.openxmlformats.org/officeDocument/2006/relationships/hyperlink" Target="https://doi.org/10.5281/zenodo.16704863" TargetMode="External" /><Relationship Id="rId4" Type="http://schemas.openxmlformats.org/officeDocument/2006/relationships/image" Target="../media/image31.png" /><Relationship Id="rId9" Type="http://schemas.openxmlformats.org/officeDocument/2006/relationships/hyperlink" Target="https://github.com/BurbachS/AISHIPOntology" TargetMode="Externa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082209C3-B874-DB18-C129-19194264D8F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67017" y="1440164"/>
            <a:ext cx="8009965" cy="1470025"/>
          </a:xfrm>
        </p:spPr>
        <p:txBody>
          <a:bodyPr anchor="ctr"/>
          <a:lstStyle/>
          <a:p>
            <a:pPr eaLnBrk="1" hangingPunct="1"/>
            <a:r>
              <a:rPr lang="en-US" sz="2800" dirty="0">
                <a:solidFill>
                  <a:srgbClr val="CA003B"/>
                </a:solidFill>
              </a:rPr>
              <a:t>AISHIP: An Ontology for Extended Vessel Representation and Multimodal Data Integration</a:t>
            </a:r>
            <a:endParaRPr lang="en-US" sz="2800" noProof="0" dirty="0">
              <a:solidFill>
                <a:srgbClr val="CA003B"/>
              </a:solidFill>
            </a:endParaRP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51C50D01-F354-7FF3-C81C-8591A01CE5C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21098" y="3149170"/>
            <a:ext cx="6901804" cy="2342705"/>
          </a:xfrm>
        </p:spPr>
        <p:txBody>
          <a:bodyPr/>
          <a:lstStyle/>
          <a:p>
            <a:pPr rtl="0" eaLnBrk="1" hangingPunct="1"/>
            <a:endParaRPr lang="en-US" sz="1800" noProof="0" dirty="0"/>
          </a:p>
          <a:p>
            <a:pPr rtl="0" eaLnBrk="1" hangingPunct="1"/>
            <a:r>
              <a:rPr lang="en-US" sz="1800" noProof="0" dirty="0"/>
              <a:t>Simon Burbach, Lennart Mackert, Maria </a:t>
            </a:r>
            <a:r>
              <a:rPr lang="en-US" sz="1800" noProof="0" dirty="0" err="1"/>
              <a:t>Maleshkova</a:t>
            </a:r>
            <a:endParaRPr lang="en-US" sz="1800" noProof="0" dirty="0"/>
          </a:p>
          <a:p>
            <a:pPr rtl="0" eaLnBrk="1" hangingPunct="1"/>
            <a:endParaRPr lang="en-US" sz="1800" noProof="0" dirty="0"/>
          </a:p>
          <a:p>
            <a:pPr rtl="0" eaLnBrk="1" hangingPunct="1"/>
            <a:r>
              <a:rPr lang="en-US" sz="1800" noProof="0" dirty="0"/>
              <a:t>Data Engineering</a:t>
            </a:r>
          </a:p>
          <a:p>
            <a:pPr eaLnBrk="1" hangingPunct="1"/>
            <a:r>
              <a:rPr lang="en-US" sz="1800" noProof="0" dirty="0"/>
              <a:t>Helmut Schmidt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1A0F9-8055-0B71-B258-CD5E7980A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2BEDAF-010B-0E0F-3D6E-6519E90E5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noProof="0" dirty="0"/>
              <a:t>. Restrictions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617161A-99C5-FD74-0DE1-5E493DD15A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ABA3CCA-E5DF-5B45-9251-6824CF983AB9}" type="slidenum">
              <a:rPr lang="en-US" noProof="0" smtClean="0"/>
              <a:pPr>
                <a:defRPr/>
              </a:pPr>
              <a:t>10</a:t>
            </a:fld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87B7AD-AC02-4046-F409-C71F970C9D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AISHIP Ontology</a:t>
            </a:r>
          </a:p>
          <a:p>
            <a:endParaRPr lang="en-US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97B046-F1B5-EF24-E957-8327DEF4D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Data Types</a:t>
            </a:r>
          </a:p>
          <a:p>
            <a:pPr lvl="1"/>
            <a:r>
              <a:rPr lang="en-US" dirty="0"/>
              <a:t>Numerical values only as int/doubles etc. not as strings</a:t>
            </a:r>
          </a:p>
          <a:p>
            <a:r>
              <a:rPr lang="en-US" dirty="0"/>
              <a:t>Units</a:t>
            </a:r>
          </a:p>
          <a:p>
            <a:pPr lvl="1"/>
            <a:r>
              <a:rPr lang="en-US" dirty="0"/>
              <a:t>Speed: knots [</a:t>
            </a:r>
            <a:r>
              <a:rPr lang="en-US" dirty="0" err="1"/>
              <a:t>kn</a:t>
            </a:r>
            <a:r>
              <a:rPr lang="en-US" dirty="0"/>
              <a:t>]</a:t>
            </a:r>
          </a:p>
          <a:p>
            <a:pPr lvl="1"/>
            <a:r>
              <a:rPr lang="en-US" noProof="0" dirty="0"/>
              <a:t>Draught: meters [m]</a:t>
            </a:r>
          </a:p>
          <a:p>
            <a:pPr marL="0" indent="0">
              <a:buNone/>
            </a:pPr>
            <a:endParaRPr lang="en-US" noProof="0" dirty="0"/>
          </a:p>
          <a:p>
            <a:r>
              <a:rPr lang="en-US" noProof="0" dirty="0"/>
              <a:t>T-Box Restrictions</a:t>
            </a:r>
          </a:p>
          <a:p>
            <a:pPr lvl="1"/>
            <a:r>
              <a:rPr lang="en-US" noProof="0" dirty="0"/>
              <a:t>Rules ensuring correct combination of propulsion types</a:t>
            </a:r>
          </a:p>
          <a:p>
            <a:pPr lvl="2"/>
            <a:r>
              <a:rPr lang="en-US" noProof="0" dirty="0"/>
              <a:t>Vessel with a pure wind propulsion system cannot utilize another propulsion system</a:t>
            </a:r>
          </a:p>
          <a:p>
            <a:pPr lvl="2"/>
            <a:r>
              <a:rPr lang="en-US" noProof="0" dirty="0"/>
              <a:t>Pure wind propulsion system cannot be utilized when vessel is wind assisted or purely motorized</a:t>
            </a:r>
          </a:p>
          <a:p>
            <a:pPr lvl="2"/>
            <a:r>
              <a:rPr lang="en-US" dirty="0"/>
              <a:t>Wind assisted propulsion system needs motorization and wind</a:t>
            </a:r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0260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CC0D93-0CD8-D0B0-11CD-E13865C8C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5. Evaluation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CB2625-B2E8-090A-0DB5-5F0C68629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Verification: 48 CQs according to the modules</a:t>
            </a:r>
            <a:endParaRPr lang="en-US" noProof="0" dirty="0"/>
          </a:p>
          <a:p>
            <a:pPr lvl="1"/>
            <a:r>
              <a:rPr lang="en-US" noProof="0" dirty="0"/>
              <a:t>Achieves 100% coverage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82F7752-644C-7C28-9146-B742068298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ABA3CCA-E5DF-5B45-9251-6824CF983AB9}" type="slidenum">
              <a:rPr lang="en-US" noProof="0" smtClean="0"/>
              <a:pPr>
                <a:defRPr/>
              </a:pPr>
              <a:t>11</a:t>
            </a:fld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D5D0603-7877-220C-F5AC-E8A788D43E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AISHIP Ontology</a:t>
            </a:r>
          </a:p>
          <a:p>
            <a:endParaRPr lang="en-US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6557E24-345D-5338-B286-63AACF46E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05" y="1914358"/>
            <a:ext cx="7658864" cy="431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5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10AE3-739C-017D-7409-341A43545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74ADD9-2C5A-DA68-A2AC-0B5746FF4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noProof="0" dirty="0"/>
              <a:t>. Limitations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713C89-ABA0-B616-C229-C46B19747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CQs were not </a:t>
            </a:r>
            <a:r>
              <a:rPr lang="de-DE" dirty="0"/>
              <a:t>directly formulated</a:t>
            </a:r>
            <a:r>
              <a:rPr lang="en-US" dirty="0"/>
              <a:t> by experts</a:t>
            </a:r>
            <a:endParaRPr lang="de-DE" dirty="0"/>
          </a:p>
          <a:p>
            <a:pPr lvl="1"/>
            <a:r>
              <a:rPr lang="en-US" dirty="0"/>
              <a:t>They are based on</a:t>
            </a:r>
            <a:endParaRPr lang="de-DE" dirty="0"/>
          </a:p>
          <a:p>
            <a:pPr lvl="2"/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the analysis of stakeholder requirements</a:t>
            </a:r>
            <a:endParaRPr lang="de-DE" dirty="0"/>
          </a:p>
          <a:p>
            <a:pPr lvl="2"/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the examination of specific use cases relevant to maritime operations</a:t>
            </a:r>
            <a:endParaRPr lang="de-DE" dirty="0"/>
          </a:p>
          <a:p>
            <a:pPr lvl="2"/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content of a representative dataset on maritime vessels (e.g., AIS)</a:t>
            </a:r>
            <a:endParaRPr lang="de-DE" dirty="0"/>
          </a:p>
          <a:p>
            <a:pPr lvl="2"/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Motorization</a:t>
            </a:r>
            <a:r>
              <a:rPr lang="de-DE" dirty="0"/>
              <a:t> and Propulsion System </a:t>
            </a:r>
            <a:r>
              <a:rPr lang="de-DE" u="sng" dirty="0" err="1"/>
              <a:t>types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described</a:t>
            </a:r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Needs description of sensors, states, maintenance history etc.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6ACC57-F840-0351-F3E7-DDFD77FA60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ABA3CCA-E5DF-5B45-9251-6824CF983AB9}" type="slidenum">
              <a:rPr lang="en-US" noProof="0" smtClean="0"/>
              <a:pPr>
                <a:defRPr/>
              </a:pPr>
              <a:t>12</a:t>
            </a:fld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ECBCD2-0653-68D0-0320-CF80F955BD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AISHIP Ontology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7184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23E3E-D259-6166-8FE1-B97C0B38C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F17BBD-BD2E-01D4-3F6E-9FF19560B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noProof="0" dirty="0"/>
              <a:t>. 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7BDD76-1BFF-975C-0448-B3BF9B76C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Future directions</a:t>
            </a:r>
            <a:endParaRPr lang="de-DE" dirty="0"/>
          </a:p>
          <a:p>
            <a:pPr lvl="1"/>
            <a:r>
              <a:rPr lang="en-US" dirty="0"/>
              <a:t>Build extended dataset </a:t>
            </a:r>
            <a:r>
              <a:rPr lang="en-US"/>
              <a:t>for validation</a:t>
            </a:r>
            <a:endParaRPr lang="en-US" dirty="0"/>
          </a:p>
          <a:p>
            <a:pPr lvl="1"/>
            <a:r>
              <a:rPr lang="en-US" dirty="0"/>
              <a:t>More quantitative metrics for evaluation</a:t>
            </a:r>
          </a:p>
          <a:p>
            <a:pPr lvl="1"/>
            <a:r>
              <a:rPr lang="en-US" dirty="0"/>
              <a:t>Apply in real-world context (e.g., trajectory prediction)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	 To prove o</a:t>
            </a:r>
            <a:r>
              <a:rPr lang="en-US" dirty="0"/>
              <a:t>ntology’s practical adequacy</a:t>
            </a:r>
          </a:p>
          <a:p>
            <a:pPr lvl="1"/>
            <a:r>
              <a:rPr lang="en-US" dirty="0"/>
              <a:t>Integrate sensor data (SSN/SOSA) for advanced use cases</a:t>
            </a:r>
          </a:p>
          <a:p>
            <a:pPr lvl="2"/>
            <a:r>
              <a:rPr lang="de-DE" dirty="0"/>
              <a:t>e</a:t>
            </a:r>
            <a:r>
              <a:rPr lang="en-US" dirty="0"/>
              <a:t>.g., fuel consumption estimation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1A6C03-0AE2-5486-E675-D16C27E1B3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ABA3CCA-E5DF-5B45-9251-6824CF983AB9}" type="slidenum">
              <a:rPr lang="en-US" noProof="0" smtClean="0"/>
              <a:pPr>
                <a:defRPr/>
              </a:pPr>
              <a:t>13</a:t>
            </a:fld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085EF1-482C-4562-6080-85D0AE1EA3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AISHIP Ontology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7646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06D632-44BF-3AF5-38EE-7678139C2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0EAF6E-932C-33A6-4E3F-6AF68CC80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000" b="0" dirty="0"/>
              <a:t>United Nations Conference on Trade and Development (UNCTAD), Review of Maritime </a:t>
            </a:r>
            <a:r>
              <a:rPr lang="de-DE" sz="1000" b="0" dirty="0"/>
              <a:t>Transport 2024: </a:t>
            </a:r>
            <a:r>
              <a:rPr lang="de-DE" sz="1000" b="0" dirty="0" err="1"/>
              <a:t>Navigating</a:t>
            </a:r>
            <a:r>
              <a:rPr lang="de-DE" sz="1000" b="0" dirty="0"/>
              <a:t> Maritime </a:t>
            </a:r>
            <a:r>
              <a:rPr lang="de-DE" sz="1000" b="0" dirty="0" err="1"/>
              <a:t>Chokepoints</a:t>
            </a:r>
            <a:r>
              <a:rPr lang="de-DE" sz="1000" b="0" dirty="0"/>
              <a:t>, 2024. URL: </a:t>
            </a:r>
            <a:r>
              <a:rPr lang="de-DE" sz="1000" b="0" dirty="0">
                <a:hlinkClick r:id="rId2"/>
              </a:rPr>
              <a:t>https://unctad.org/publication/</a:t>
            </a:r>
            <a:r>
              <a:rPr lang="de-DE" sz="1000" b="0" dirty="0"/>
              <a:t> review-maritime-transport-2024, </a:t>
            </a:r>
            <a:r>
              <a:rPr lang="de-DE" sz="1000" b="0" dirty="0" err="1"/>
              <a:t>accessed</a:t>
            </a:r>
            <a:r>
              <a:rPr lang="de-DE" sz="1000" b="0" dirty="0"/>
              <a:t>: 01.08.2025.</a:t>
            </a:r>
          </a:p>
          <a:p>
            <a:pPr marL="0" indent="0">
              <a:buNone/>
            </a:pPr>
            <a:endParaRPr lang="de-DE" sz="1000" b="0" dirty="0"/>
          </a:p>
          <a:p>
            <a:pPr marL="0" indent="0">
              <a:buNone/>
            </a:pPr>
            <a:r>
              <a:rPr lang="en-US" sz="1000" b="0" dirty="0"/>
              <a:t>Z. Wang, C. </a:t>
            </a:r>
            <a:r>
              <a:rPr lang="en-US" sz="1000" b="0" dirty="0" err="1"/>
              <a:t>Claramunt</a:t>
            </a:r>
            <a:r>
              <a:rPr lang="en-US" sz="1000" b="0" dirty="0"/>
              <a:t>, Y. Wang, Extracting Global Shipping Networks from Massive Historical Automatic Identification System Sensor Data: A Bottom-Up Approach, Sensors 19 (2019) 3363. </a:t>
            </a:r>
            <a:r>
              <a:rPr lang="pt-BR" sz="1000" b="0" dirty="0"/>
              <a:t>URL: http://dx.doi.org/10.3390/s19153363. doi:10.3390/s19153363.</a:t>
            </a:r>
          </a:p>
          <a:p>
            <a:pPr marL="0" indent="0">
              <a:buNone/>
            </a:pPr>
            <a:endParaRPr lang="pt-BR" sz="1000" b="0" dirty="0"/>
          </a:p>
          <a:p>
            <a:pPr marL="0" indent="0">
              <a:buNone/>
            </a:pPr>
            <a:r>
              <a:rPr lang="en-US" sz="1000" b="0" dirty="0"/>
              <a:t>Y. Yang, Y. Liu, G. Li, Z. Zhang, Y. Liu, Harnessing the power of Machine learning for AIS Data-Driven maritime Research: A comprehensive review, Transportation Research Part E: Logistics and Transportation Review 183 (2024) 103426. URL: </a:t>
            </a:r>
            <a:r>
              <a:rPr lang="en-US" sz="1000" b="0" dirty="0">
                <a:hlinkClick r:id="rId3"/>
              </a:rPr>
              <a:t>http://dx.doi.org/10.1016/j.tre.2024.103426</a:t>
            </a:r>
            <a:r>
              <a:rPr lang="en-US" sz="1000" b="0" dirty="0"/>
              <a:t>. </a:t>
            </a:r>
            <a:r>
              <a:rPr lang="de-DE" sz="1000" b="0" dirty="0"/>
              <a:t>doi:10.1016/j.tre.2024.103426.</a:t>
            </a:r>
          </a:p>
          <a:p>
            <a:pPr marL="0" indent="0">
              <a:buNone/>
            </a:pPr>
            <a:endParaRPr lang="de-DE" sz="1000" b="0" dirty="0"/>
          </a:p>
          <a:p>
            <a:pPr marL="0" indent="0">
              <a:buNone/>
            </a:pPr>
            <a:r>
              <a:rPr lang="de-DE" sz="1000" b="0" dirty="0"/>
              <a:t>International Maritime </a:t>
            </a:r>
            <a:r>
              <a:rPr lang="de-DE" sz="1000" b="0" dirty="0" err="1"/>
              <a:t>Organization</a:t>
            </a:r>
            <a:r>
              <a:rPr lang="de-DE" sz="1000" b="0" dirty="0"/>
              <a:t> (IMO), AIS Transponders, </a:t>
            </a:r>
            <a:r>
              <a:rPr lang="de-DE" sz="1000" b="0" dirty="0" err="1"/>
              <a:t>n.d</a:t>
            </a:r>
            <a:r>
              <a:rPr lang="de-DE" sz="1000" b="0" dirty="0"/>
              <a:t>. URL: </a:t>
            </a:r>
            <a:r>
              <a:rPr lang="de-DE" sz="1000" b="0" dirty="0">
                <a:hlinkClick r:id="rId4"/>
              </a:rPr>
              <a:t>https://www.imo.org/en/</a:t>
            </a:r>
            <a:r>
              <a:rPr lang="en-US" sz="1000" b="0" dirty="0" err="1">
                <a:hlinkClick r:id="rId4"/>
              </a:rPr>
              <a:t>OurWork</a:t>
            </a:r>
            <a:r>
              <a:rPr lang="en-US" sz="1000" b="0" dirty="0">
                <a:hlinkClick r:id="rId4"/>
              </a:rPr>
              <a:t>/Safety/Pages/AIS.aspx</a:t>
            </a:r>
            <a:r>
              <a:rPr lang="en-US" sz="1000" b="0" dirty="0"/>
              <a:t>, accessed: 01.08.2025.</a:t>
            </a:r>
          </a:p>
          <a:p>
            <a:pPr marL="0" indent="0">
              <a:buNone/>
            </a:pPr>
            <a:endParaRPr lang="en-US" sz="1000" b="0" dirty="0"/>
          </a:p>
          <a:p>
            <a:pPr marL="0" indent="0">
              <a:buNone/>
            </a:pPr>
            <a:r>
              <a:rPr lang="en-US" sz="1000" b="0" dirty="0"/>
              <a:t>G. M. </a:t>
            </a:r>
            <a:r>
              <a:rPr lang="en-US" sz="1000" b="0" dirty="0" err="1"/>
              <a:t>Santipantakis</a:t>
            </a:r>
            <a:r>
              <a:rPr lang="en-US" sz="1000" b="0" dirty="0"/>
              <a:t>, C. </a:t>
            </a:r>
            <a:r>
              <a:rPr lang="en-US" sz="1000" b="0" dirty="0" err="1"/>
              <a:t>Doulkeridis</a:t>
            </a:r>
            <a:r>
              <a:rPr lang="en-US" sz="1000" b="0" dirty="0"/>
              <a:t>, G. A. </a:t>
            </a:r>
            <a:r>
              <a:rPr lang="en-US" sz="1000" b="0" dirty="0" err="1"/>
              <a:t>Vouros</a:t>
            </a:r>
            <a:r>
              <a:rPr lang="en-US" sz="1000" b="0" dirty="0"/>
              <a:t>, An Ontology for Representing and Querying Semantic Trajectories in the Maritime Domain, Springer Nature Switzerland, 2023, p. 224–237. </a:t>
            </a:r>
            <a:r>
              <a:rPr lang="pt-BR" sz="1000" b="0" dirty="0"/>
              <a:t>URL: </a:t>
            </a:r>
            <a:r>
              <a:rPr lang="pt-BR" sz="1000" b="0" dirty="0">
                <a:hlinkClick r:id="rId5"/>
              </a:rPr>
              <a:t>http://dx.doi.org/10.1007/978-3-031-42914-9_16</a:t>
            </a:r>
            <a:r>
              <a:rPr lang="pt-BR" sz="1000" b="0" dirty="0"/>
              <a:t>. doi:10.1007/978- 3- 031- 42914- 9_16.</a:t>
            </a:r>
          </a:p>
          <a:p>
            <a:pPr marL="0" indent="0">
              <a:buNone/>
            </a:pPr>
            <a:endParaRPr lang="pt-BR" sz="1000" b="0" dirty="0"/>
          </a:p>
          <a:p>
            <a:pPr marL="0" indent="0">
              <a:buNone/>
            </a:pPr>
            <a:r>
              <a:rPr lang="de-DE" sz="1000" b="0" dirty="0"/>
              <a:t>C. </a:t>
            </a:r>
            <a:r>
              <a:rPr lang="de-DE" sz="1000" b="0" dirty="0" err="1"/>
              <a:t>Claramunt</a:t>
            </a:r>
            <a:r>
              <a:rPr lang="de-DE" sz="1000" b="0" dirty="0"/>
              <a:t>, C. Ray, E. </a:t>
            </a:r>
            <a:r>
              <a:rPr lang="de-DE" sz="1000" b="0" dirty="0" err="1"/>
              <a:t>Camossi</a:t>
            </a:r>
            <a:r>
              <a:rPr lang="de-DE" sz="1000" b="0" dirty="0"/>
              <a:t>, A.-L. </a:t>
            </a:r>
            <a:r>
              <a:rPr lang="de-DE" sz="1000" b="0" dirty="0" err="1"/>
              <a:t>Jousselme</a:t>
            </a:r>
            <a:r>
              <a:rPr lang="de-DE" sz="1000" b="0" dirty="0"/>
              <a:t>, M. </a:t>
            </a:r>
            <a:r>
              <a:rPr lang="de-DE" sz="1000" b="0" dirty="0" err="1"/>
              <a:t>Hadzagic</a:t>
            </a:r>
            <a:r>
              <a:rPr lang="de-DE" sz="1000" b="0" dirty="0"/>
              <a:t>, A. Gennady, N. </a:t>
            </a:r>
            <a:r>
              <a:rPr lang="de-DE" sz="1000" b="0" dirty="0" err="1"/>
              <a:t>Andrienko</a:t>
            </a:r>
            <a:r>
              <a:rPr lang="de-DE" sz="1000" b="0" dirty="0"/>
              <a:t>, Y. Theodoridis, G. </a:t>
            </a:r>
            <a:r>
              <a:rPr lang="de-DE" sz="1000" b="0" dirty="0" err="1"/>
              <a:t>Vouros</a:t>
            </a:r>
            <a:r>
              <a:rPr lang="de-DE" sz="1000" b="0" dirty="0"/>
              <a:t>, L. Salmon, Maritime </a:t>
            </a:r>
            <a:r>
              <a:rPr lang="de-DE" sz="1000" b="0" dirty="0" err="1"/>
              <a:t>data</a:t>
            </a:r>
            <a:r>
              <a:rPr lang="de-DE" sz="1000" b="0" dirty="0"/>
              <a:t> </a:t>
            </a:r>
            <a:r>
              <a:rPr lang="de-DE" sz="1000" b="0" dirty="0" err="1"/>
              <a:t>integration</a:t>
            </a:r>
            <a:r>
              <a:rPr lang="de-DE" sz="1000" b="0" dirty="0"/>
              <a:t> and </a:t>
            </a:r>
            <a:r>
              <a:rPr lang="de-DE" sz="1000" b="0" dirty="0" err="1"/>
              <a:t>analysis</a:t>
            </a:r>
            <a:r>
              <a:rPr lang="de-DE" sz="1000" b="0" dirty="0"/>
              <a:t>: </a:t>
            </a:r>
            <a:r>
              <a:rPr lang="de-DE" sz="1000" b="0" dirty="0" err="1"/>
              <a:t>recent</a:t>
            </a:r>
            <a:r>
              <a:rPr lang="de-DE" sz="1000" b="0" dirty="0"/>
              <a:t> </a:t>
            </a:r>
            <a:r>
              <a:rPr lang="de-DE" sz="1000" b="0" dirty="0" err="1"/>
              <a:t>progress</a:t>
            </a:r>
            <a:r>
              <a:rPr lang="de-DE" sz="1000" b="0" dirty="0"/>
              <a:t> </a:t>
            </a:r>
            <a:r>
              <a:rPr lang="en-US" sz="1000" b="0" dirty="0"/>
              <a:t>and research challenges, 2017. URL: </a:t>
            </a:r>
            <a:r>
              <a:rPr lang="en-US" sz="1000" b="0" dirty="0">
                <a:hlinkClick r:id="rId6"/>
              </a:rPr>
              <a:t>https://openproceedings.org/2017/conf/edbt/paper-224.pdf</a:t>
            </a:r>
            <a:r>
              <a:rPr lang="en-US" sz="1000" b="0" dirty="0"/>
              <a:t>.</a:t>
            </a:r>
          </a:p>
          <a:p>
            <a:pPr marL="0" indent="0">
              <a:buNone/>
            </a:pPr>
            <a:r>
              <a:rPr lang="de-DE" sz="1000" b="0" dirty="0"/>
              <a:t>doi:10.5441/002/EDBT.2017.18.</a:t>
            </a:r>
          </a:p>
          <a:p>
            <a:pPr marL="0" indent="0">
              <a:buNone/>
            </a:pPr>
            <a:endParaRPr lang="de-DE" sz="1000" b="0" dirty="0"/>
          </a:p>
          <a:p>
            <a:pPr marL="0" indent="0">
              <a:buNone/>
            </a:pPr>
            <a:r>
              <a:rPr lang="en-US" sz="1000" b="0" dirty="0"/>
              <a:t>M. </a:t>
            </a:r>
            <a:r>
              <a:rPr lang="en-US" sz="1000" b="0" dirty="0" err="1"/>
              <a:t>Mirović</a:t>
            </a:r>
            <a:r>
              <a:rPr lang="en-US" sz="1000" b="0" dirty="0"/>
              <a:t>, M. Miličević, I. Obradović, Big Data in the Maritime Industry, </a:t>
            </a:r>
            <a:r>
              <a:rPr lang="en-US" sz="1000" b="0" dirty="0" err="1"/>
              <a:t>Naše</a:t>
            </a:r>
            <a:r>
              <a:rPr lang="en-US" sz="1000" b="0" dirty="0"/>
              <a:t> more 65 (2018) </a:t>
            </a:r>
            <a:r>
              <a:rPr lang="pt-BR" sz="1000" b="0" dirty="0"/>
              <a:t>56–62. URL: </a:t>
            </a:r>
            <a:r>
              <a:rPr lang="pt-BR" sz="1000" b="0" dirty="0">
                <a:hlinkClick r:id="rId7"/>
              </a:rPr>
              <a:t>http://dx.doi.org/10.17818/NM/2018/1.8</a:t>
            </a:r>
            <a:r>
              <a:rPr lang="pt-BR" sz="1000" b="0" dirty="0"/>
              <a:t>. doi:10.17818/nm/2018/1.8.</a:t>
            </a:r>
          </a:p>
          <a:p>
            <a:pPr marL="0" indent="0">
              <a:buNone/>
            </a:pPr>
            <a:endParaRPr lang="pt-BR" sz="1000" b="0" dirty="0"/>
          </a:p>
          <a:p>
            <a:pPr marL="0" indent="0">
              <a:buNone/>
            </a:pPr>
            <a:r>
              <a:rPr lang="de-DE" sz="1000" b="0" dirty="0"/>
              <a:t>S. Brüggemann, K. </a:t>
            </a:r>
            <a:r>
              <a:rPr lang="de-DE" sz="1000" b="0" dirty="0" err="1"/>
              <a:t>Bereta</a:t>
            </a:r>
            <a:r>
              <a:rPr lang="de-DE" sz="1000" b="0" dirty="0"/>
              <a:t>, G. Xiao, M. </a:t>
            </a:r>
            <a:r>
              <a:rPr lang="de-DE" sz="1000" b="0" dirty="0" err="1"/>
              <a:t>Koubarakis</a:t>
            </a:r>
            <a:r>
              <a:rPr lang="de-DE" sz="1000" b="0" dirty="0"/>
              <a:t>, </a:t>
            </a:r>
            <a:r>
              <a:rPr lang="de-DE" sz="1000" b="0" dirty="0" err="1"/>
              <a:t>Ontology-Based</a:t>
            </a:r>
            <a:r>
              <a:rPr lang="de-DE" sz="1000" b="0" dirty="0"/>
              <a:t> Data Access </a:t>
            </a:r>
            <a:r>
              <a:rPr lang="de-DE" sz="1000" b="0" dirty="0" err="1"/>
              <a:t>for</a:t>
            </a:r>
            <a:r>
              <a:rPr lang="de-DE" sz="1000" b="0" dirty="0"/>
              <a:t> Maritime </a:t>
            </a:r>
            <a:r>
              <a:rPr lang="en-US" sz="1000" b="0" dirty="0"/>
              <a:t>Security, Springer International Publishing, 2016, p. 741–757. URL: </a:t>
            </a:r>
            <a:r>
              <a:rPr lang="en-US" sz="1000" b="0" dirty="0">
                <a:hlinkClick r:id="rId8"/>
              </a:rPr>
              <a:t>http://dx.doi.org/10.1007/</a:t>
            </a:r>
            <a:r>
              <a:rPr lang="pt-BR" sz="1000" b="0" dirty="0">
                <a:hlinkClick r:id="rId8"/>
              </a:rPr>
              <a:t>978-3-319-34129-3_45</a:t>
            </a:r>
            <a:r>
              <a:rPr lang="pt-BR" sz="1000" b="0" dirty="0"/>
              <a:t>. doi:10.1007/978- 3- 319- 34129- 3_45.</a:t>
            </a:r>
          </a:p>
          <a:p>
            <a:pPr marL="0" indent="0">
              <a:buNone/>
            </a:pPr>
            <a:endParaRPr lang="pt-BR" sz="1000" b="0" dirty="0"/>
          </a:p>
          <a:p>
            <a:pPr marL="0" indent="0">
              <a:buNone/>
            </a:pPr>
            <a:r>
              <a:rPr lang="en-US" sz="1000" b="0" dirty="0"/>
              <a:t>C. Ray, Data Variety and Integrity Assessment for Maritime Anomaly Detection, in: M.-R. Hojeij, B. Finance, Y. Taher, K. Zeitouni, R. Haque, M. </a:t>
            </a:r>
            <a:r>
              <a:rPr lang="en-US" sz="1000" b="0" dirty="0" err="1"/>
              <a:t>Dbouk</a:t>
            </a:r>
            <a:r>
              <a:rPr lang="en-US" sz="1000" b="0" dirty="0"/>
              <a:t> (Eds.), Proceedings of the 1</a:t>
            </a:r>
            <a:r>
              <a:rPr lang="en-US" sz="1000" b="0" baseline="30000" dirty="0"/>
              <a:t>st</a:t>
            </a:r>
            <a:r>
              <a:rPr lang="en-US" sz="1000" b="0" dirty="0"/>
              <a:t> International Conference on Big Data and Cyber-Security Intelligence (</a:t>
            </a:r>
            <a:r>
              <a:rPr lang="en-US" sz="1000" b="0" dirty="0" err="1"/>
              <a:t>BDCSIntell</a:t>
            </a:r>
            <a:r>
              <a:rPr lang="en-US" sz="1000" b="0" dirty="0"/>
              <a:t> 2018), volume</a:t>
            </a:r>
          </a:p>
          <a:p>
            <a:pPr marL="0" indent="0">
              <a:buNone/>
            </a:pPr>
            <a:r>
              <a:rPr lang="en-US" sz="1000" b="0" dirty="0"/>
              <a:t>2343 of </a:t>
            </a:r>
            <a:r>
              <a:rPr lang="en-US" sz="1000" b="0" i="1" dirty="0"/>
              <a:t>CEUR Workshop Proceedings</a:t>
            </a:r>
            <a:r>
              <a:rPr lang="en-US" sz="1000" b="0" dirty="0"/>
              <a:t>, CEUR-WS.org, </a:t>
            </a:r>
            <a:r>
              <a:rPr lang="en-US" sz="1000" b="0" dirty="0" err="1"/>
              <a:t>Hadath</a:t>
            </a:r>
            <a:r>
              <a:rPr lang="en-US" sz="1000" b="0" dirty="0"/>
              <a:t>, Lebanon, 2018, pp. 4–7. URL: </a:t>
            </a:r>
            <a:r>
              <a:rPr lang="en-US" sz="1000" b="0" dirty="0">
                <a:hlinkClick r:id="rId9"/>
              </a:rPr>
              <a:t>https:</a:t>
            </a:r>
            <a:r>
              <a:rPr lang="de-DE" sz="1000" b="0" dirty="0">
                <a:hlinkClick r:id="rId9"/>
              </a:rPr>
              <a:t>//ceur-ws.org/Vol-2343/paper3.pdf</a:t>
            </a:r>
            <a:r>
              <a:rPr lang="de-DE" sz="1000" b="0" dirty="0"/>
              <a:t>, </a:t>
            </a:r>
            <a:r>
              <a:rPr lang="de-DE" sz="1000" b="0" dirty="0" err="1"/>
              <a:t>accessed</a:t>
            </a:r>
            <a:r>
              <a:rPr lang="de-DE" sz="1000" b="0" dirty="0"/>
              <a:t>: 01.08.2025.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DD4B57-B229-1482-07DB-31436DE3AD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ABA3CCA-E5DF-5B45-9251-6824CF983AB9}" type="slidenum">
              <a:rPr lang="de-DE" altLang="en-DE" smtClean="0"/>
              <a:pPr>
                <a:defRPr/>
              </a:pPr>
              <a:t>14</a:t>
            </a:fld>
            <a:endParaRPr lang="de-DE" alt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F45A6C-A244-D333-16F8-212C18ADB9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MicroLabVR</a:t>
            </a:r>
            <a:endParaRPr lang="de-DE" altLang="en-DE" dirty="0"/>
          </a:p>
        </p:txBody>
      </p:sp>
    </p:spTree>
    <p:extLst>
      <p:ext uri="{BB962C8B-B14F-4D97-AF65-F5344CB8AC3E}">
        <p14:creationId xmlns:p14="http://schemas.microsoft.com/office/powerpoint/2010/main" val="2050573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99A96-0747-F431-6B4B-9BEE0064C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16038D-367D-877F-9BE1-7EE5ED79C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7B619-CA00-7DC2-D784-23342CFAC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000" b="0" dirty="0"/>
              <a:t>European Commission, ENABLING MARITIME DIGITALIZATION BY EXTREME‑SCALE ANALYTICS, AI AND DIGITAL TWINS, CORDIS Project Fact Sheet, 2023. URL: </a:t>
            </a:r>
            <a:r>
              <a:rPr lang="en-US" sz="1000" b="0" dirty="0">
                <a:hlinkClick r:id="rId2"/>
              </a:rPr>
              <a:t>https://doi.org/10.3030/957237</a:t>
            </a:r>
            <a:r>
              <a:rPr lang="en-US" sz="1000" b="0" dirty="0"/>
              <a:t>, Grant agreement ID 957237, coordinated by ETHNICON METSOVION POLYTECHNION, </a:t>
            </a:r>
            <a:r>
              <a:rPr lang="de-DE" sz="1000" b="0" dirty="0" err="1"/>
              <a:t>Greece</a:t>
            </a:r>
            <a:r>
              <a:rPr lang="de-DE" sz="1000" b="0" dirty="0"/>
              <a:t>.</a:t>
            </a:r>
          </a:p>
          <a:p>
            <a:pPr marL="0" indent="0">
              <a:buNone/>
            </a:pPr>
            <a:endParaRPr lang="de-DE" sz="1000" b="0" dirty="0"/>
          </a:p>
          <a:p>
            <a:pPr marL="0" indent="0">
              <a:buNone/>
            </a:pPr>
            <a:r>
              <a:rPr lang="en-US" sz="1000" b="0" dirty="0"/>
              <a:t>R. Battle, D. Kolas, </a:t>
            </a:r>
            <a:r>
              <a:rPr lang="en-US" sz="1000" b="0" dirty="0" err="1"/>
              <a:t>GeoSPARQL</a:t>
            </a:r>
            <a:r>
              <a:rPr lang="en-US" sz="1000" b="0" dirty="0"/>
              <a:t>: Enabling a Geospatial Semantic Web, Knowledge Engineering</a:t>
            </a:r>
            <a:r>
              <a:rPr lang="de-DE" sz="1000" b="0" dirty="0"/>
              <a:t>Group, Raytheon BBN Technologies (2011) 1–17. URL: </a:t>
            </a:r>
            <a:r>
              <a:rPr lang="de-DE" sz="1000" b="0" dirty="0">
                <a:hlinkClick r:id="rId3"/>
              </a:rPr>
              <a:t>http://parliament.semwebcentral.org</a:t>
            </a:r>
            <a:r>
              <a:rPr lang="de-DE" sz="1000" b="0" dirty="0"/>
              <a:t>, </a:t>
            </a:r>
            <a:r>
              <a:rPr lang="de-DE" sz="1000" b="0" dirty="0" err="1"/>
              <a:t>accessed</a:t>
            </a:r>
            <a:r>
              <a:rPr lang="de-DE" sz="1000" b="0" dirty="0"/>
              <a:t>: 25.07.2025.</a:t>
            </a:r>
          </a:p>
          <a:p>
            <a:pPr marL="0" indent="0">
              <a:buNone/>
            </a:pPr>
            <a:endParaRPr lang="de-DE" sz="1000" b="0" dirty="0"/>
          </a:p>
          <a:p>
            <a:pPr marL="0" indent="0">
              <a:buNone/>
            </a:pPr>
            <a:r>
              <a:rPr lang="en-US" sz="1000" b="0" dirty="0"/>
              <a:t>European Maritime Safety Agency (EMSA), Common Information Sharing Environment (CISE),2025. URL: </a:t>
            </a:r>
            <a:r>
              <a:rPr lang="en-US" sz="1000" b="0" dirty="0">
                <a:hlinkClick r:id="rId4"/>
              </a:rPr>
              <a:t>https://www.emsa.europa.eu/cise.html</a:t>
            </a:r>
            <a:r>
              <a:rPr lang="en-US" sz="1000" b="0" dirty="0"/>
              <a:t>, accessed: 27.07.2025.</a:t>
            </a:r>
          </a:p>
          <a:p>
            <a:pPr marL="0" indent="0">
              <a:buNone/>
            </a:pPr>
            <a:endParaRPr lang="en-US" sz="1000" b="0" dirty="0"/>
          </a:p>
          <a:p>
            <a:pPr marL="0" indent="0">
              <a:buNone/>
            </a:pPr>
            <a:r>
              <a:rPr lang="de-DE" sz="1000" b="0" dirty="0"/>
              <a:t>A. Haller, K. Janowicz, S. Cox, D. L. </a:t>
            </a:r>
            <a:r>
              <a:rPr lang="de-DE" sz="1000" b="0" dirty="0" err="1"/>
              <a:t>Phuoc</a:t>
            </a:r>
            <a:r>
              <a:rPr lang="de-DE" sz="1000" b="0" dirty="0"/>
              <a:t>, K. Taylor, M. </a:t>
            </a:r>
            <a:r>
              <a:rPr lang="de-DE" sz="1000" b="0" dirty="0" err="1"/>
              <a:t>Lefrançois</a:t>
            </a:r>
            <a:r>
              <a:rPr lang="de-DE" sz="1000" b="0" dirty="0"/>
              <a:t>, </a:t>
            </a:r>
            <a:r>
              <a:rPr lang="de-DE" sz="1000" b="0" dirty="0" err="1"/>
              <a:t>Semantic</a:t>
            </a:r>
            <a:r>
              <a:rPr lang="de-DE" sz="1000" b="0" dirty="0"/>
              <a:t> Sensor Network </a:t>
            </a:r>
            <a:r>
              <a:rPr lang="en-US" sz="1000" b="0" dirty="0"/>
              <a:t>Ontology, </a:t>
            </a:r>
            <a:r>
              <a:rPr lang="en-US" sz="1000" b="0" dirty="0">
                <a:hlinkClick r:id="rId5"/>
              </a:rPr>
              <a:t>https://www.w3.org/TR/vocab-ssn/</a:t>
            </a:r>
            <a:r>
              <a:rPr lang="en-US" sz="1000" b="0" dirty="0"/>
              <a:t>, 2017. W3C Recommendation, World Wide Web </a:t>
            </a:r>
            <a:r>
              <a:rPr lang="de-DE" sz="1000" b="0" dirty="0" err="1"/>
              <a:t>Consortium</a:t>
            </a:r>
            <a:r>
              <a:rPr lang="de-DE" sz="1000" b="0" dirty="0"/>
              <a:t> (W3C), </a:t>
            </a:r>
            <a:r>
              <a:rPr lang="de-DE" sz="1000" b="0" dirty="0" err="1"/>
              <a:t>accessed</a:t>
            </a:r>
            <a:r>
              <a:rPr lang="de-DE" sz="1000" b="0" dirty="0"/>
              <a:t>: 02.05.2025.</a:t>
            </a:r>
          </a:p>
          <a:p>
            <a:pPr marL="0" indent="0">
              <a:buNone/>
            </a:pPr>
            <a:endParaRPr lang="de-DE" sz="1000" dirty="0"/>
          </a:p>
          <a:p>
            <a:pPr marL="0" indent="0">
              <a:buNone/>
            </a:pPr>
            <a:r>
              <a:rPr lang="de-DE" sz="1000" b="0" dirty="0"/>
              <a:t>K. Janowicz, A. Haller, S. J. Cox, D. Le </a:t>
            </a:r>
            <a:r>
              <a:rPr lang="de-DE" sz="1000" b="0" dirty="0" err="1"/>
              <a:t>Phuoc</a:t>
            </a:r>
            <a:r>
              <a:rPr lang="de-DE" sz="1000" b="0" dirty="0"/>
              <a:t>, M. </a:t>
            </a:r>
            <a:r>
              <a:rPr lang="de-DE" sz="1000" b="0" dirty="0" err="1"/>
              <a:t>Lefrançois</a:t>
            </a:r>
            <a:r>
              <a:rPr lang="de-DE" sz="1000" b="0" dirty="0"/>
              <a:t>, SOSA: A </a:t>
            </a:r>
            <a:r>
              <a:rPr lang="de-DE" sz="1000" b="0" dirty="0" err="1"/>
              <a:t>lightweight</a:t>
            </a:r>
            <a:r>
              <a:rPr lang="de-DE" sz="1000" b="0" dirty="0"/>
              <a:t> </a:t>
            </a:r>
            <a:r>
              <a:rPr lang="de-DE" sz="1000" b="0" dirty="0" err="1"/>
              <a:t>ontology</a:t>
            </a:r>
            <a:r>
              <a:rPr lang="de-DE" sz="1000" b="0" dirty="0"/>
              <a:t> </a:t>
            </a:r>
            <a:r>
              <a:rPr lang="de-DE" sz="1000" b="0" dirty="0" err="1"/>
              <a:t>for</a:t>
            </a:r>
            <a:r>
              <a:rPr lang="de-DE" sz="1000" b="0" dirty="0"/>
              <a:t> </a:t>
            </a:r>
            <a:r>
              <a:rPr lang="en-US" sz="1000" b="0" dirty="0"/>
              <a:t>sensors, observations, samples, and actuators, Journal of Web Semantics 56 (2019) 1–10. URL: </a:t>
            </a:r>
            <a:r>
              <a:rPr lang="pt-BR" sz="1000" b="0" dirty="0">
                <a:hlinkClick r:id="rId6"/>
              </a:rPr>
              <a:t>http://dx.doi.org/10.1016/j.websem.2018.06.003</a:t>
            </a:r>
            <a:r>
              <a:rPr lang="pt-BR" sz="1000" b="0" dirty="0"/>
              <a:t>. doi:10.1016/j.websem.2018.06.003.</a:t>
            </a:r>
          </a:p>
          <a:p>
            <a:pPr marL="0" indent="0">
              <a:buNone/>
            </a:pPr>
            <a:endParaRPr lang="pt-BR" sz="1000" b="0" dirty="0"/>
          </a:p>
          <a:p>
            <a:pPr marL="0" indent="0">
              <a:buNone/>
            </a:pPr>
            <a:r>
              <a:rPr lang="de-DE" sz="1000" b="0" dirty="0"/>
              <a:t>G. </a:t>
            </a:r>
            <a:r>
              <a:rPr lang="de-DE" sz="1000" b="0" dirty="0" err="1"/>
              <a:t>Santipantakis</a:t>
            </a:r>
            <a:r>
              <a:rPr lang="de-DE" sz="1000" b="0" dirty="0"/>
              <a:t>, K. I. </a:t>
            </a:r>
            <a:r>
              <a:rPr lang="de-DE" sz="1000" b="0" dirty="0" err="1"/>
              <a:t>Kotis</a:t>
            </a:r>
            <a:r>
              <a:rPr lang="de-DE" sz="1000" b="0" dirty="0"/>
              <a:t>, G. A. </a:t>
            </a:r>
            <a:r>
              <a:rPr lang="de-DE" sz="1000" b="0" dirty="0" err="1"/>
              <a:t>Vouros</a:t>
            </a:r>
            <a:r>
              <a:rPr lang="de-DE" sz="1000" b="0" dirty="0"/>
              <a:t>, </a:t>
            </a:r>
            <a:r>
              <a:rPr lang="de-DE" sz="1000" b="0" dirty="0" err="1"/>
              <a:t>Ontology-Based</a:t>
            </a:r>
            <a:r>
              <a:rPr lang="de-DE" sz="1000" b="0" dirty="0"/>
              <a:t> Data Integration </a:t>
            </a:r>
            <a:r>
              <a:rPr lang="de-DE" sz="1000" b="0" dirty="0" err="1"/>
              <a:t>for</a:t>
            </a:r>
            <a:r>
              <a:rPr lang="de-DE" sz="1000" b="0" dirty="0"/>
              <a:t> Event Recognition </a:t>
            </a:r>
            <a:r>
              <a:rPr lang="en-US" sz="1000" b="0" dirty="0"/>
              <a:t>in the Maritime Domain, in: Proceedings of the 5th International Conference on Web Intelligence, Mining and Semantics, WIMS ’15, ACM, 2015, p. 1–11. URL: </a:t>
            </a:r>
            <a:r>
              <a:rPr lang="en-US" sz="1000" b="0" dirty="0">
                <a:hlinkClick r:id="rId7"/>
              </a:rPr>
              <a:t>http://dx.doi.org/10.1145/2797115.</a:t>
            </a:r>
            <a:r>
              <a:rPr lang="de-DE" sz="1000" b="0" dirty="0">
                <a:hlinkClick r:id="rId7"/>
              </a:rPr>
              <a:t>2797133</a:t>
            </a:r>
            <a:r>
              <a:rPr lang="de-DE" sz="1000" b="0" dirty="0"/>
              <a:t>. doi:10.1145/2797115.2797133.</a:t>
            </a:r>
          </a:p>
          <a:p>
            <a:pPr marL="0" indent="0">
              <a:buNone/>
            </a:pPr>
            <a:endParaRPr lang="de-DE" sz="1000" b="0" dirty="0"/>
          </a:p>
          <a:p>
            <a:pPr marL="0" indent="0">
              <a:buNone/>
            </a:pPr>
            <a:r>
              <a:rPr lang="en-US" sz="1000" b="0" dirty="0"/>
              <a:t>C. Z. Aguiar, V. E. S. Souza, </a:t>
            </a:r>
            <a:r>
              <a:rPr lang="en-US" sz="1000" b="0" dirty="0" err="1"/>
              <a:t>SABiOx</a:t>
            </a:r>
            <a:r>
              <a:rPr lang="en-US" sz="1000" b="0" dirty="0"/>
              <a:t>: the extended systematic approach for building ontologies, in: Proceedings of the 17th Seminar on Ontology Research in Brazil (ONTOBRAS 2024) and 8th Doctoral and Masters Consortium on Ontologies (WTDO 2024), CEUR Workshop Proceedings, Vitória, Brazil, 2024. URL: </a:t>
            </a:r>
            <a:r>
              <a:rPr lang="en-US" sz="1000" b="0" dirty="0">
                <a:hlinkClick r:id="rId8"/>
              </a:rPr>
              <a:t>https://nemo.inf.ufes.br/projetos/sabiox</a:t>
            </a:r>
            <a:r>
              <a:rPr lang="en-US" sz="1000" b="0" dirty="0"/>
              <a:t>, Available under Creative Commons </a:t>
            </a:r>
            <a:r>
              <a:rPr lang="de-DE" sz="1000" b="0" dirty="0"/>
              <a:t>License Attribution 4.0 International (CC BY 4.0).</a:t>
            </a:r>
          </a:p>
          <a:p>
            <a:pPr marL="0" indent="0">
              <a:buNone/>
            </a:pPr>
            <a:endParaRPr lang="de-DE" sz="1000" b="0" dirty="0"/>
          </a:p>
          <a:p>
            <a:pPr marL="0" indent="0">
              <a:buNone/>
            </a:pPr>
            <a:r>
              <a:rPr lang="de-DE" sz="1000" b="0" dirty="0"/>
              <a:t>A. </a:t>
            </a:r>
            <a:r>
              <a:rPr lang="de-DE" sz="1000" b="0" dirty="0" err="1"/>
              <a:t>Gangemi</a:t>
            </a:r>
            <a:r>
              <a:rPr lang="de-DE" sz="1000" b="0" dirty="0"/>
              <a:t>, V. </a:t>
            </a:r>
            <a:r>
              <a:rPr lang="de-DE" sz="1000" b="0" dirty="0" err="1"/>
              <a:t>Presutti</a:t>
            </a:r>
            <a:r>
              <a:rPr lang="de-DE" sz="1000" b="0" dirty="0"/>
              <a:t>, </a:t>
            </a:r>
            <a:r>
              <a:rPr lang="de-DE" sz="1000" b="0" dirty="0" err="1"/>
              <a:t>Ontology</a:t>
            </a:r>
            <a:r>
              <a:rPr lang="de-DE" sz="1000" b="0" dirty="0"/>
              <a:t> Design Patterns, Springer Berlin Heidelberg, 2009, p. 221–243. </a:t>
            </a:r>
            <a:r>
              <a:rPr lang="pt-BR" sz="1000" b="0" dirty="0"/>
              <a:t>URL: </a:t>
            </a:r>
            <a:r>
              <a:rPr lang="pt-BR" sz="1000" b="0" dirty="0">
                <a:hlinkClick r:id="rId9"/>
              </a:rPr>
              <a:t>http://dx.doi.org/10.1007/978-3-540-92673-3_10</a:t>
            </a:r>
            <a:r>
              <a:rPr lang="pt-BR" sz="1000" b="0" dirty="0"/>
              <a:t>. doi:10.1007/978- 3- 540- 92673- 3_10.</a:t>
            </a:r>
          </a:p>
          <a:p>
            <a:pPr marL="0" indent="0">
              <a:buNone/>
            </a:pPr>
            <a:endParaRPr lang="pt-BR" sz="1000" b="0" dirty="0"/>
          </a:p>
          <a:p>
            <a:pPr marL="0" indent="0">
              <a:buNone/>
            </a:pPr>
            <a:r>
              <a:rPr lang="en-US" sz="1000" b="0" dirty="0"/>
              <a:t>E. Blomqvist, A. Gangemi, V. Presutti, Experiments on pattern-based ontology design, in: Proceedings of the fifth international conference on Knowledge capture, K-CAP ’09, ACM, 2009, p. </a:t>
            </a:r>
            <a:r>
              <a:rPr lang="pt-BR" sz="1000" b="0" dirty="0"/>
              <a:t>41–48. URL: </a:t>
            </a:r>
            <a:r>
              <a:rPr lang="pt-BR" sz="1000" b="0" dirty="0">
                <a:hlinkClick r:id="rId10"/>
              </a:rPr>
              <a:t>http://dx.doi.org/10.1145/1597735.1597743</a:t>
            </a:r>
            <a:r>
              <a:rPr lang="pt-BR" sz="1000" b="0" dirty="0"/>
              <a:t>. doi:10.1145/1597735.1597743.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0EFCAD-5E36-04CA-808C-2D5A5FEF33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ABA3CCA-E5DF-5B45-9251-6824CF983AB9}" type="slidenum">
              <a:rPr lang="de-DE" altLang="en-DE" smtClean="0"/>
              <a:pPr>
                <a:defRPr/>
              </a:pPr>
              <a:t>15</a:t>
            </a:fld>
            <a:endParaRPr lang="de-DE" alt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165372-1B69-7C46-A8EF-DFB96BE774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MicroLabVR</a:t>
            </a:r>
            <a:endParaRPr lang="de-DE" altLang="en-DE" dirty="0"/>
          </a:p>
        </p:txBody>
      </p:sp>
    </p:spTree>
    <p:extLst>
      <p:ext uri="{BB962C8B-B14F-4D97-AF65-F5344CB8AC3E}">
        <p14:creationId xmlns:p14="http://schemas.microsoft.com/office/powerpoint/2010/main" val="4119576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9CD14-1F49-53F8-41A6-3D9D3B231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2EECE2-79F3-24F8-65B4-DCADBCB0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5C3B38-7E50-190C-7BAC-7C1413B14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000" b="0" dirty="0"/>
              <a:t>International Maritime Organization (IMO), Reduction of GHG Emissions from Ships: Wind Propulsion, Technical Report MEPC 79/INF.21, Marine Environment Protection Committee, 79th session, </a:t>
            </a:r>
            <a:r>
              <a:rPr lang="de-DE" sz="1000" b="0" dirty="0"/>
              <a:t>2022. URL: </a:t>
            </a:r>
            <a:r>
              <a:rPr lang="de-DE" sz="1000" b="0" dirty="0">
                <a:hlinkClick r:id="rId2"/>
              </a:rPr>
              <a:t>https://www.wind-ship.org/archived-site/wp-content/uploads/2022/10/MEPC-79-INF.21-Wind-Propulsion-Finland-France-Saudi-Ar....</a:t>
            </a:r>
            <a:r>
              <a:rPr lang="de-DE" sz="1000" b="0" dirty="0" err="1">
                <a:hlinkClick r:id="rId2"/>
              </a:rPr>
              <a:t>pdf</a:t>
            </a:r>
            <a:r>
              <a:rPr lang="de-DE" sz="1000" b="0" dirty="0"/>
              <a:t>, </a:t>
            </a:r>
            <a:r>
              <a:rPr lang="de-DE" sz="1000" b="0" dirty="0" err="1"/>
              <a:t>accessed</a:t>
            </a:r>
            <a:r>
              <a:rPr lang="de-DE" sz="1000" b="0" dirty="0"/>
              <a:t>: 01.08.2025.</a:t>
            </a:r>
          </a:p>
          <a:p>
            <a:pPr marL="0" indent="0">
              <a:buNone/>
            </a:pPr>
            <a:endParaRPr lang="de-DE" sz="1000" b="0" dirty="0"/>
          </a:p>
          <a:p>
            <a:pPr marL="0" indent="0">
              <a:buNone/>
            </a:pPr>
            <a:r>
              <a:rPr lang="de-DE" sz="1000" b="0" dirty="0"/>
              <a:t>N. </a:t>
            </a:r>
            <a:r>
              <a:rPr lang="de-DE" sz="1000" b="0" dirty="0" err="1"/>
              <a:t>Kornev</a:t>
            </a:r>
            <a:r>
              <a:rPr lang="de-DE" sz="1000" b="0" dirty="0"/>
              <a:t>, Propellertheorie, Universität Rostock, Fakultät für Maschinenbau und Schiffstechnik, </a:t>
            </a:r>
            <a:r>
              <a:rPr lang="en-US" sz="1000" b="0" dirty="0"/>
              <a:t>Rostock, Germany, 2009. URL: </a:t>
            </a:r>
            <a:r>
              <a:rPr lang="en-US" sz="1000" b="0" dirty="0">
                <a:hlinkClick r:id="rId3"/>
              </a:rPr>
              <a:t>https://www.yumpu.com/de/document/read/8864664/</a:t>
            </a:r>
            <a:r>
              <a:rPr lang="de-DE" sz="1000" b="0" dirty="0" err="1">
                <a:hlinkClick r:id="rId3"/>
              </a:rPr>
              <a:t>prof-dr-ing-nikolai-kornev-lehrstuhl-fur-modellierung-und</a:t>
            </a:r>
            <a:r>
              <a:rPr lang="de-DE" sz="1000" b="0" dirty="0">
                <a:hlinkClick r:id="rId3"/>
              </a:rPr>
              <a:t>-</a:t>
            </a:r>
            <a:r>
              <a:rPr lang="de-DE" sz="1000" b="0" dirty="0"/>
              <a:t>, </a:t>
            </a:r>
            <a:r>
              <a:rPr lang="de-DE" sz="1000" b="0" dirty="0" err="1"/>
              <a:t>accessed</a:t>
            </a:r>
            <a:r>
              <a:rPr lang="de-DE" sz="1000" b="0" dirty="0"/>
              <a:t>: 01.08.2025.</a:t>
            </a:r>
          </a:p>
          <a:p>
            <a:pPr marL="0" indent="0">
              <a:buNone/>
            </a:pPr>
            <a:endParaRPr lang="de-DE" sz="1000" b="0" dirty="0"/>
          </a:p>
          <a:p>
            <a:pPr marL="0" indent="0">
              <a:buNone/>
            </a:pPr>
            <a:r>
              <a:rPr lang="de-DE" sz="1000" b="0" dirty="0"/>
              <a:t>S. </a:t>
            </a:r>
            <a:r>
              <a:rPr lang="de-DE" sz="1000" b="0" dirty="0" err="1"/>
              <a:t>Jörke</a:t>
            </a:r>
            <a:r>
              <a:rPr lang="de-DE" sz="1000" b="0" dirty="0"/>
              <a:t>, Konzeptentwicklung für den Entwurf von Schiffspropellern, Diplomarbeit D 2057, Technische Universität Dresden, Fakultät Maschinenwesen, Institut für Strömungsmechanik, Professur für Turbomaschinen und Flugantriebe, Dresden, Germany, 2017. URL: </a:t>
            </a:r>
            <a:r>
              <a:rPr lang="de-DE" sz="1000" b="0" dirty="0">
                <a:hlinkClick r:id="rId4"/>
              </a:rPr>
              <a:t>https://cfturbo.com/fileadmin/content/down/publications/students/2017-07-Soeren-Konzept-Entwurf-Schiffspropeller.pdf</a:t>
            </a:r>
            <a:r>
              <a:rPr lang="de-DE" sz="1000" b="0" dirty="0"/>
              <a:t>, </a:t>
            </a:r>
            <a:r>
              <a:rPr lang="de-DE" sz="1000" b="0" dirty="0" err="1"/>
              <a:t>accessed</a:t>
            </a:r>
            <a:r>
              <a:rPr lang="de-DE" sz="1000" b="0" dirty="0"/>
              <a:t>: 01.08.2025.</a:t>
            </a:r>
          </a:p>
          <a:p>
            <a:pPr marL="0" indent="0">
              <a:buNone/>
            </a:pPr>
            <a:endParaRPr lang="de-DE" sz="1000" b="0" dirty="0"/>
          </a:p>
          <a:p>
            <a:pPr marL="0" indent="0">
              <a:buNone/>
            </a:pPr>
            <a:r>
              <a:rPr lang="en-US" sz="1000" b="0" dirty="0"/>
              <a:t>I. </a:t>
            </a:r>
            <a:r>
              <a:rPr lang="en-US" sz="1000" b="0" dirty="0" err="1"/>
              <a:t>Krmek</a:t>
            </a:r>
            <a:r>
              <a:rPr lang="en-US" sz="1000" b="0" dirty="0"/>
              <a:t>, V. </a:t>
            </a:r>
            <a:r>
              <a:rPr lang="en-US" sz="1000" b="0" dirty="0" err="1"/>
              <a:t>Mrzljak</a:t>
            </a:r>
            <a:r>
              <a:rPr lang="en-US" sz="1000" b="0" dirty="0"/>
              <a:t>, I. Poljak, Analysis and Comparison of Ship Propulsion Systems, </a:t>
            </a:r>
            <a:r>
              <a:rPr lang="en-US" sz="1000" b="0" dirty="0" err="1"/>
              <a:t>Pomorskizbornik</a:t>
            </a:r>
            <a:r>
              <a:rPr lang="en-US" sz="1000" b="0" dirty="0"/>
              <a:t> 62 (2022) 75–95. URL: </a:t>
            </a:r>
            <a:r>
              <a:rPr lang="en-US" sz="1000" b="0" dirty="0">
                <a:hlinkClick r:id="rId5"/>
              </a:rPr>
              <a:t>https://hrcak.srce.hr/file/408027</a:t>
            </a:r>
            <a:r>
              <a:rPr lang="en-US" sz="1000" b="0" dirty="0"/>
              <a:t>, Review article, received: 9 May </a:t>
            </a:r>
            <a:r>
              <a:rPr lang="de-DE" sz="1000" b="0" dirty="0"/>
              <a:t>2022, </a:t>
            </a:r>
            <a:r>
              <a:rPr lang="de-DE" sz="1000" b="0" dirty="0" err="1"/>
              <a:t>accessed</a:t>
            </a:r>
            <a:r>
              <a:rPr lang="de-DE" sz="1000" b="0" dirty="0"/>
              <a:t>: 01.08.2025.</a:t>
            </a:r>
          </a:p>
          <a:p>
            <a:pPr marL="0" indent="0">
              <a:buNone/>
            </a:pPr>
            <a:endParaRPr lang="de-DE" sz="1000" b="0" dirty="0"/>
          </a:p>
          <a:p>
            <a:pPr marL="0" indent="0">
              <a:buNone/>
            </a:pPr>
            <a:r>
              <a:rPr lang="en-US" sz="1000" b="0" dirty="0"/>
              <a:t>S. Giorgos, D. Christos, V. George, Linked open data for the maritime domain, 2022. URL: </a:t>
            </a:r>
            <a:r>
              <a:rPr lang="en-US" sz="1000" b="0" dirty="0">
                <a:hlinkClick r:id="rId6"/>
              </a:rPr>
              <a:t>https:</a:t>
            </a:r>
            <a:r>
              <a:rPr lang="de-DE" sz="1000" b="0" dirty="0">
                <a:hlinkClick r:id="rId6"/>
              </a:rPr>
              <a:t>//zenodo.org/</a:t>
            </a:r>
            <a:r>
              <a:rPr lang="de-DE" sz="1000" b="0" dirty="0" err="1">
                <a:hlinkClick r:id="rId6"/>
              </a:rPr>
              <a:t>record</a:t>
            </a:r>
            <a:r>
              <a:rPr lang="de-DE" sz="1000" b="0" dirty="0">
                <a:hlinkClick r:id="rId6"/>
              </a:rPr>
              <a:t>/6608427</a:t>
            </a:r>
            <a:r>
              <a:rPr lang="de-DE" sz="1000" b="0" dirty="0"/>
              <a:t>. doi:10.5281/ZENODO.6608427.</a:t>
            </a:r>
          </a:p>
          <a:p>
            <a:pPr marL="0" indent="0">
              <a:buNone/>
            </a:pPr>
            <a:endParaRPr lang="de-DE" sz="1000" b="0" dirty="0"/>
          </a:p>
          <a:p>
            <a:pPr marL="0" indent="0">
              <a:buNone/>
            </a:pPr>
            <a:r>
              <a:rPr lang="de-DE" sz="1000" b="0" dirty="0"/>
              <a:t>S. Burbach, L. Mackert, M. </a:t>
            </a:r>
            <a:r>
              <a:rPr lang="de-DE" sz="1000" b="0" dirty="0" err="1"/>
              <a:t>Maleshkova</a:t>
            </a:r>
            <a:r>
              <a:rPr lang="de-DE" sz="1000" b="0" dirty="0"/>
              <a:t>, </a:t>
            </a:r>
            <a:r>
              <a:rPr lang="de-DE" sz="1000" b="0" dirty="0" err="1"/>
              <a:t>BurbachS</a:t>
            </a:r>
            <a:r>
              <a:rPr lang="de-DE" sz="1000" b="0" dirty="0"/>
              <a:t>/</a:t>
            </a:r>
            <a:r>
              <a:rPr lang="de-DE" sz="1000" b="0" dirty="0" err="1"/>
              <a:t>AISHIPOntology</a:t>
            </a:r>
            <a:r>
              <a:rPr lang="de-DE" sz="1000" b="0" dirty="0"/>
              <a:t>: AISHIP v1.0.0: </a:t>
            </a:r>
            <a:r>
              <a:rPr lang="de-DE" sz="1000" b="0" dirty="0" err="1"/>
              <a:t>Prepublication</a:t>
            </a:r>
            <a:r>
              <a:rPr lang="de-DE" sz="1000" b="0" dirty="0"/>
              <a:t> </a:t>
            </a:r>
            <a:r>
              <a:rPr lang="en-US" sz="1000" b="0" dirty="0"/>
              <a:t>release, 2025. URL: </a:t>
            </a:r>
            <a:r>
              <a:rPr lang="en-US" sz="1000" b="0" dirty="0">
                <a:hlinkClick r:id="rId7"/>
              </a:rPr>
              <a:t>https://github.com/BurbachS/AISHIPOntology</a:t>
            </a:r>
            <a:r>
              <a:rPr lang="en-US" sz="1000" b="0" dirty="0"/>
              <a:t>. doi:10.5281/</a:t>
            </a:r>
            <a:r>
              <a:rPr lang="de-DE" sz="1000" b="0" dirty="0"/>
              <a:t>zenodo.16704863.</a:t>
            </a:r>
            <a:endParaRPr lang="de-DE" sz="1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FDE400-057F-3191-7494-83CB15D247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ABA3CCA-E5DF-5B45-9251-6824CF983AB9}" type="slidenum">
              <a:rPr lang="de-DE" altLang="en-DE" smtClean="0"/>
              <a:pPr>
                <a:defRPr/>
              </a:pPr>
              <a:t>16</a:t>
            </a:fld>
            <a:endParaRPr lang="de-DE" altLang="en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F8B67A-B526-CACD-7B61-D38CA3B982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err="1"/>
              <a:t>MicroLabVR</a:t>
            </a:r>
            <a:endParaRPr lang="de-DE" altLang="en-DE" dirty="0"/>
          </a:p>
        </p:txBody>
      </p:sp>
    </p:spTree>
    <p:extLst>
      <p:ext uri="{BB962C8B-B14F-4D97-AF65-F5344CB8AC3E}">
        <p14:creationId xmlns:p14="http://schemas.microsoft.com/office/powerpoint/2010/main" val="2569412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88F8F-949B-4638-267A-12976E4C8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453B6B-98A7-3753-5C94-2DD56AD5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Title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73B1B7-B1C1-4C02-024D-EC46A731E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293231"/>
            <a:ext cx="4730749" cy="910219"/>
          </a:xfrm>
        </p:spPr>
        <p:txBody>
          <a:bodyPr/>
          <a:lstStyle/>
          <a:p>
            <a:pPr marL="0" indent="0">
              <a:buNone/>
            </a:pPr>
            <a:r>
              <a:rPr lang="en-US" sz="6000" noProof="0" dirty="0"/>
              <a:t>Thank you!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2CDF4F-291C-5D67-5CA4-B4F92BE18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ABA3CCA-E5DF-5B45-9251-6824CF983AB9}" type="slidenum">
              <a:rPr lang="en-US" noProof="0" smtClean="0"/>
              <a:pPr>
                <a:defRPr/>
              </a:pPr>
              <a:t>17</a:t>
            </a:fld>
            <a:endParaRPr lang="en-US" noProof="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956AAB0-A51F-082D-AD96-1FA65C6A7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273505"/>
            <a:ext cx="6901804" cy="3674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sz="2000"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sz="1600"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sz="1400"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sz="1400"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1800" noProof="0" dirty="0"/>
              <a:t>Simon Burbach</a:t>
            </a:r>
          </a:p>
          <a:p>
            <a:pPr marL="0" indent="0" eaLnBrk="1" hangingPunct="1">
              <a:buNone/>
            </a:pPr>
            <a:r>
              <a:rPr lang="en-US" sz="1200" noProof="0" dirty="0">
                <a:hlinkClick r:id="rId2"/>
              </a:rPr>
              <a:t>simon.burbach@hsu-hh.de</a:t>
            </a:r>
            <a:endParaRPr lang="en-US" sz="1200" noProof="0" dirty="0"/>
          </a:p>
          <a:p>
            <a:pPr marL="0" indent="0" eaLnBrk="1" hangingPunct="1">
              <a:buNone/>
            </a:pPr>
            <a:r>
              <a:rPr lang="en-US" sz="1800" noProof="0" dirty="0"/>
              <a:t>Lennart Mackert</a:t>
            </a:r>
          </a:p>
          <a:p>
            <a:pPr marL="0" indent="0" eaLnBrk="1" hangingPunct="1">
              <a:buNone/>
            </a:pPr>
            <a:r>
              <a:rPr lang="en-US" sz="1200" noProof="0" dirty="0">
                <a:hlinkClick r:id="rId3" tooltip="mailto:lennart.mackert@hsu-hh.de"/>
              </a:rPr>
              <a:t>lennart.mackert@hsu-hh.de</a:t>
            </a:r>
            <a:endParaRPr lang="en-US" sz="1200" noProof="0" dirty="0"/>
          </a:p>
          <a:p>
            <a:pPr marL="0" indent="0" eaLnBrk="1" hangingPunct="1">
              <a:buNone/>
            </a:pPr>
            <a:r>
              <a:rPr lang="en-US" sz="1800" noProof="0" dirty="0"/>
              <a:t>Maria </a:t>
            </a:r>
            <a:r>
              <a:rPr lang="en-US" sz="1800" noProof="0" dirty="0" err="1"/>
              <a:t>Maleshkova</a:t>
            </a:r>
            <a:endParaRPr lang="en-US" sz="1800" noProof="0" dirty="0"/>
          </a:p>
          <a:p>
            <a:pPr marL="0" indent="0" eaLnBrk="1" hangingPunct="1">
              <a:buNone/>
            </a:pPr>
            <a:r>
              <a:rPr lang="en-US" sz="1200" noProof="0" dirty="0">
                <a:hlinkClick r:id="rId4"/>
              </a:rPr>
              <a:t>maria.maleshkova@hsu-hh.de</a:t>
            </a:r>
            <a:endParaRPr lang="en-US" sz="1200" noProof="0" dirty="0"/>
          </a:p>
          <a:p>
            <a:pPr marL="0" indent="0" eaLnBrk="1" hangingPunct="1">
              <a:buNone/>
            </a:pPr>
            <a:endParaRPr lang="en-US" sz="1800" noProof="0" dirty="0"/>
          </a:p>
          <a:p>
            <a:pPr marL="0" indent="0" eaLnBrk="1" hangingPunct="1">
              <a:buNone/>
            </a:pPr>
            <a:r>
              <a:rPr lang="en-US" sz="1800" noProof="0" dirty="0"/>
              <a:t>Data Engineering</a:t>
            </a:r>
          </a:p>
          <a:p>
            <a:pPr marL="0" indent="0" eaLnBrk="1" hangingPunct="1">
              <a:buNone/>
            </a:pPr>
            <a:r>
              <a:rPr lang="en-US" sz="1800" noProof="0" dirty="0"/>
              <a:t>Helmut Schmidt University</a:t>
            </a:r>
          </a:p>
          <a:p>
            <a:pPr marL="0" indent="0" eaLnBrk="1" hangingPunct="1">
              <a:buNone/>
            </a:pPr>
            <a:endParaRPr lang="en-US" sz="1800" noProof="0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3E8B35A4-4219-48A0-966C-B285FD2289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376074" y="6423025"/>
            <a:ext cx="6382327" cy="287338"/>
          </a:xfrm>
        </p:spPr>
        <p:txBody>
          <a:bodyPr/>
          <a:lstStyle/>
          <a:p>
            <a:r>
              <a:rPr lang="en-US" noProof="0" dirty="0"/>
              <a:t>AISHIP Ontology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78DD5C-1E6E-50A8-F576-4253D637A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737" y="3273505"/>
            <a:ext cx="5199063" cy="25995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Grafik 6" descr="Ein Bild, das Screenshot, Schrift, Grafiken, Kreis enthält.&#10;&#10;KI-generierte Inhalte können fehlerhaft sein.">
            <a:extLst>
              <a:ext uri="{FF2B5EF4-FFF2-40B4-BE49-F238E27FC236}">
                <a16:creationId xmlns:a16="http://schemas.microsoft.com/office/drawing/2014/main" id="{277F4493-7C5A-CB3F-BFCA-8B0D99E3F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3503" y="0"/>
            <a:ext cx="971286" cy="59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46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F64DD-FC28-4927-33ED-491C6EAE5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66A728-D067-DC03-0C98-AB575F5E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1. 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ACB21D-B888-E40D-189E-3B866ABD3B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ABA3CCA-E5DF-5B45-9251-6824CF983AB9}" type="slidenum">
              <a:rPr lang="en-US" noProof="0" smtClean="0"/>
              <a:pPr>
                <a:defRPr/>
              </a:pPr>
              <a:t>2</a:t>
            </a:fld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B09EB9-4C59-306B-0B4B-D252C0484F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AISHIP Ontology</a:t>
            </a:r>
          </a:p>
        </p:txBody>
      </p:sp>
      <p:pic>
        <p:nvPicPr>
          <p:cNvPr id="13" name="Inhaltsplatzhalter 12" descr="Darlehen Silhouette">
            <a:extLst>
              <a:ext uri="{FF2B5EF4-FFF2-40B4-BE49-F238E27FC236}">
                <a16:creationId xmlns:a16="http://schemas.microsoft.com/office/drawing/2014/main" id="{390AB075-D87B-7882-3CDE-D6FB3AEF6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9531" y="975270"/>
            <a:ext cx="914400" cy="914400"/>
          </a:xfrm>
        </p:spPr>
      </p:pic>
      <p:pic>
        <p:nvPicPr>
          <p:cNvPr id="17" name="Grafik 16" descr="Karton geöffnet Silhouette">
            <a:extLst>
              <a:ext uri="{FF2B5EF4-FFF2-40B4-BE49-F238E27FC236}">
                <a16:creationId xmlns:a16="http://schemas.microsoft.com/office/drawing/2014/main" id="{86EB9392-5426-7D30-7B5C-3A8DB40E6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05131" y="975270"/>
            <a:ext cx="914400" cy="9144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A4F39312-19E9-3570-F6E3-C8AD0CEA8A4B}"/>
              </a:ext>
            </a:extLst>
          </p:cNvPr>
          <p:cNvSpPr/>
          <p:nvPr/>
        </p:nvSpPr>
        <p:spPr>
          <a:xfrm>
            <a:off x="6305131" y="975269"/>
            <a:ext cx="1828800" cy="914400"/>
          </a:xfrm>
          <a:prstGeom prst="rect">
            <a:avLst/>
          </a:prstGeom>
          <a:noFill/>
          <a:ln w="28575">
            <a:solidFill>
              <a:srgbClr val="CA003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AF2F148-7C18-6303-9550-65D32BB9B3DD}"/>
              </a:ext>
            </a:extLst>
          </p:cNvPr>
          <p:cNvSpPr txBox="1"/>
          <p:nvPr/>
        </p:nvSpPr>
        <p:spPr>
          <a:xfrm>
            <a:off x="3524500" y="3487569"/>
            <a:ext cx="208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Masses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0E7D1C23-F6F4-AEC9-0834-6425F3CDDA9E}"/>
              </a:ext>
            </a:extLst>
          </p:cNvPr>
          <p:cNvGrpSpPr/>
          <p:nvPr/>
        </p:nvGrpSpPr>
        <p:grpSpPr>
          <a:xfrm>
            <a:off x="3471026" y="2575869"/>
            <a:ext cx="2192422" cy="914400"/>
            <a:chOff x="6400800" y="1073773"/>
            <a:chExt cx="2192422" cy="914400"/>
          </a:xfrm>
        </p:grpSpPr>
        <p:pic>
          <p:nvPicPr>
            <p:cNvPr id="23" name="Grafik 22" descr="Datenbank Silhouette">
              <a:extLst>
                <a:ext uri="{FF2B5EF4-FFF2-40B4-BE49-F238E27FC236}">
                  <a16:creationId xmlns:a16="http://schemas.microsoft.com/office/drawing/2014/main" id="{20EA142B-2E79-EB4D-9FA5-A013902E1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00800" y="1073773"/>
              <a:ext cx="914400" cy="914400"/>
            </a:xfrm>
            <a:prstGeom prst="rect">
              <a:avLst/>
            </a:prstGeom>
          </p:spPr>
        </p:pic>
        <p:pic>
          <p:nvPicPr>
            <p:cNvPr id="26" name="Grafik 25" descr="Datenbank Silhouette">
              <a:extLst>
                <a:ext uri="{FF2B5EF4-FFF2-40B4-BE49-F238E27FC236}">
                  <a16:creationId xmlns:a16="http://schemas.microsoft.com/office/drawing/2014/main" id="{A2ACD134-D85D-36BC-D185-8B55133B1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39811" y="1073773"/>
              <a:ext cx="914400" cy="914400"/>
            </a:xfrm>
            <a:prstGeom prst="rect">
              <a:avLst/>
            </a:prstGeom>
          </p:spPr>
        </p:pic>
        <p:pic>
          <p:nvPicPr>
            <p:cNvPr id="27" name="Grafik 26" descr="Datenbank Silhouette">
              <a:extLst>
                <a:ext uri="{FF2B5EF4-FFF2-40B4-BE49-F238E27FC236}">
                  <a16:creationId xmlns:a16="http://schemas.microsoft.com/office/drawing/2014/main" id="{7E2E1147-417D-8E93-4CAB-E9CECB943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8822" y="1073773"/>
              <a:ext cx="914400" cy="914400"/>
            </a:xfrm>
            <a:prstGeom prst="rect">
              <a:avLst/>
            </a:prstGeom>
          </p:spPr>
        </p:pic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A887412F-8F5C-8114-09B6-703C63E2AE4A}"/>
                </a:ext>
              </a:extLst>
            </p:cNvPr>
            <p:cNvSpPr/>
            <p:nvPr/>
          </p:nvSpPr>
          <p:spPr>
            <a:xfrm>
              <a:off x="6400800" y="1073773"/>
              <a:ext cx="2192422" cy="914400"/>
            </a:xfrm>
            <a:prstGeom prst="rect">
              <a:avLst/>
            </a:prstGeom>
            <a:noFill/>
            <a:ln w="28575">
              <a:solidFill>
                <a:srgbClr val="CA003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9" name="Textfeld 28">
            <a:extLst>
              <a:ext uri="{FF2B5EF4-FFF2-40B4-BE49-F238E27FC236}">
                <a16:creationId xmlns:a16="http://schemas.microsoft.com/office/drawing/2014/main" id="{2A30EE19-430A-4593-098D-10ECFC82A299}"/>
              </a:ext>
            </a:extLst>
          </p:cNvPr>
          <p:cNvSpPr txBox="1"/>
          <p:nvPr/>
        </p:nvSpPr>
        <p:spPr>
          <a:xfrm>
            <a:off x="5806489" y="1903724"/>
            <a:ext cx="282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80% </a:t>
            </a:r>
            <a:r>
              <a:rPr lang="de-DE" dirty="0" err="1"/>
              <a:t>of</a:t>
            </a:r>
            <a:r>
              <a:rPr lang="de-DE" dirty="0"/>
              <a:t> international trade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3FC07172-58B2-015A-D460-D2536DB7A4E1}"/>
              </a:ext>
            </a:extLst>
          </p:cNvPr>
          <p:cNvGrpSpPr/>
          <p:nvPr/>
        </p:nvGrpSpPr>
        <p:grpSpPr>
          <a:xfrm>
            <a:off x="521093" y="978734"/>
            <a:ext cx="3642143" cy="928139"/>
            <a:chOff x="521093" y="3547187"/>
            <a:chExt cx="3642143" cy="928139"/>
          </a:xfrm>
        </p:grpSpPr>
        <p:pic>
          <p:nvPicPr>
            <p:cNvPr id="32" name="Grafik 31" descr="Kreuzfahrtschiff Silhouette">
              <a:extLst>
                <a:ext uri="{FF2B5EF4-FFF2-40B4-BE49-F238E27FC236}">
                  <a16:creationId xmlns:a16="http://schemas.microsoft.com/office/drawing/2014/main" id="{CB202415-2CB2-96AF-2EA4-52F502B66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1094" y="3550336"/>
              <a:ext cx="914400" cy="914400"/>
            </a:xfrm>
            <a:prstGeom prst="rect">
              <a:avLst/>
            </a:prstGeom>
          </p:spPr>
        </p:pic>
        <p:pic>
          <p:nvPicPr>
            <p:cNvPr id="33" name="Grafik 32" descr="Schlepper Silhouette">
              <a:extLst>
                <a:ext uri="{FF2B5EF4-FFF2-40B4-BE49-F238E27FC236}">
                  <a16:creationId xmlns:a16="http://schemas.microsoft.com/office/drawing/2014/main" id="{190EA127-F4E2-51BF-2C79-93F66D18B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48836" y="3560926"/>
              <a:ext cx="914400" cy="914400"/>
            </a:xfrm>
            <a:prstGeom prst="rect">
              <a:avLst/>
            </a:prstGeom>
          </p:spPr>
        </p:pic>
        <p:pic>
          <p:nvPicPr>
            <p:cNvPr id="34" name="Grafik 33" descr="Fracht Silhouette">
              <a:extLst>
                <a:ext uri="{FF2B5EF4-FFF2-40B4-BE49-F238E27FC236}">
                  <a16:creationId xmlns:a16="http://schemas.microsoft.com/office/drawing/2014/main" id="{A8D3160C-B23F-FBB4-1641-220A1E6B8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435494" y="3550336"/>
              <a:ext cx="914400" cy="914400"/>
            </a:xfrm>
            <a:prstGeom prst="rect">
              <a:avLst/>
            </a:prstGeom>
          </p:spPr>
        </p:pic>
        <p:pic>
          <p:nvPicPr>
            <p:cNvPr id="35" name="Grafik 34" descr="Segelboot Silhouette">
              <a:extLst>
                <a:ext uri="{FF2B5EF4-FFF2-40B4-BE49-F238E27FC236}">
                  <a16:creationId xmlns:a16="http://schemas.microsoft.com/office/drawing/2014/main" id="{2C15818A-203E-E803-AD3D-7AB103A5B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349894" y="3547187"/>
              <a:ext cx="914400" cy="914400"/>
            </a:xfrm>
            <a:prstGeom prst="rect">
              <a:avLst/>
            </a:prstGeom>
          </p:spPr>
        </p:pic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7569498B-0550-6348-828E-69A5BCB31665}"/>
                </a:ext>
              </a:extLst>
            </p:cNvPr>
            <p:cNvSpPr/>
            <p:nvPr/>
          </p:nvSpPr>
          <p:spPr>
            <a:xfrm>
              <a:off x="521093" y="3550336"/>
              <a:ext cx="3642143" cy="914400"/>
            </a:xfrm>
            <a:prstGeom prst="rect">
              <a:avLst/>
            </a:prstGeom>
            <a:noFill/>
            <a:ln w="28575">
              <a:solidFill>
                <a:srgbClr val="CA003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7" name="Textfeld 36">
            <a:extLst>
              <a:ext uri="{FF2B5EF4-FFF2-40B4-BE49-F238E27FC236}">
                <a16:creationId xmlns:a16="http://schemas.microsoft.com/office/drawing/2014/main" id="{65628CCD-8825-38A9-16E4-89777C01F396}"/>
              </a:ext>
            </a:extLst>
          </p:cNvPr>
          <p:cNvSpPr txBox="1"/>
          <p:nvPr/>
        </p:nvSpPr>
        <p:spPr>
          <a:xfrm>
            <a:off x="1299427" y="1903724"/>
            <a:ext cx="208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Variety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vessels</a:t>
            </a:r>
            <a:endParaRPr lang="de-DE" dirty="0"/>
          </a:p>
        </p:txBody>
      </p:sp>
      <p:cxnSp>
        <p:nvCxnSpPr>
          <p:cNvPr id="40" name="Verbinder: gewinkelt 39">
            <a:extLst>
              <a:ext uri="{FF2B5EF4-FFF2-40B4-BE49-F238E27FC236}">
                <a16:creationId xmlns:a16="http://schemas.microsoft.com/office/drawing/2014/main" id="{EF161314-36EB-8AFB-9D91-0B39A2128F24}"/>
              </a:ext>
            </a:extLst>
          </p:cNvPr>
          <p:cNvCxnSpPr>
            <a:cxnSpLocks/>
            <a:stCxn id="37" idx="2"/>
            <a:endCxn id="28" idx="1"/>
          </p:cNvCxnSpPr>
          <p:nvPr/>
        </p:nvCxnSpPr>
        <p:spPr>
          <a:xfrm rot="16200000" flipH="1">
            <a:off x="2526589" y="2088631"/>
            <a:ext cx="760013" cy="1128862"/>
          </a:xfrm>
          <a:prstGeom prst="bentConnector2">
            <a:avLst/>
          </a:prstGeom>
          <a:ln w="76200">
            <a:solidFill>
              <a:srgbClr val="CA00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34668A1B-1EC4-C1C3-DF89-53FA26B50660}"/>
              </a:ext>
            </a:extLst>
          </p:cNvPr>
          <p:cNvCxnSpPr>
            <a:cxnSpLocks/>
            <a:stCxn id="29" idx="2"/>
            <a:endCxn id="28" idx="3"/>
          </p:cNvCxnSpPr>
          <p:nvPr/>
        </p:nvCxnSpPr>
        <p:spPr>
          <a:xfrm rot="5400000">
            <a:off x="6061484" y="1875021"/>
            <a:ext cx="760013" cy="1556083"/>
          </a:xfrm>
          <a:prstGeom prst="bentConnector2">
            <a:avLst/>
          </a:prstGeom>
          <a:ln w="76200">
            <a:solidFill>
              <a:srgbClr val="CA00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893FEB3B-C266-832F-BDDE-D78EC33CF33E}"/>
              </a:ext>
            </a:extLst>
          </p:cNvPr>
          <p:cNvGrpSpPr/>
          <p:nvPr/>
        </p:nvGrpSpPr>
        <p:grpSpPr>
          <a:xfrm>
            <a:off x="156295" y="4681442"/>
            <a:ext cx="1535141" cy="1543682"/>
            <a:chOff x="106501" y="3992858"/>
            <a:chExt cx="2147428" cy="2155269"/>
          </a:xfrm>
        </p:grpSpPr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F632408A-2D98-E1E8-E552-2041C6577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6501" y="4351103"/>
              <a:ext cx="2147428" cy="179702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rnd">
              <a:noFill/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</p:spPr>
        </p:pic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E8A58ADC-3A9A-7AFF-7CBB-0327BC05E513}"/>
                </a:ext>
              </a:extLst>
            </p:cNvPr>
            <p:cNvSpPr txBox="1"/>
            <p:nvPr/>
          </p:nvSpPr>
          <p:spPr>
            <a:xfrm>
              <a:off x="106501" y="3992858"/>
              <a:ext cx="2147428" cy="365257"/>
            </a:xfrm>
            <a:prstGeom prst="rect">
              <a:avLst/>
            </a:prstGeom>
            <a:noFill/>
            <a:ln w="38100">
              <a:solidFill>
                <a:srgbClr val="CA003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noProof="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AIS</a:t>
              </a:r>
              <a:endParaRPr lang="en-US" noProof="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4036CDD0-CA37-2234-A313-89CE112E27D1}"/>
              </a:ext>
            </a:extLst>
          </p:cNvPr>
          <p:cNvGrpSpPr/>
          <p:nvPr/>
        </p:nvGrpSpPr>
        <p:grpSpPr>
          <a:xfrm>
            <a:off x="1926808" y="4681442"/>
            <a:ext cx="2646638" cy="1541995"/>
            <a:chOff x="3310605" y="3981771"/>
            <a:chExt cx="3594046" cy="2166355"/>
          </a:xfrm>
        </p:grpSpPr>
        <p:pic>
          <p:nvPicPr>
            <p:cNvPr id="50" name="Picture 2" descr="undefined">
              <a:extLst>
                <a:ext uri="{FF2B5EF4-FFF2-40B4-BE49-F238E27FC236}">
                  <a16:creationId xmlns:a16="http://schemas.microsoft.com/office/drawing/2014/main" id="{1E4BA7AC-4239-A750-9AB1-A81C81DB4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0605" y="4351103"/>
              <a:ext cx="3594046" cy="179702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rnd">
              <a:noFill/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</p:spPr>
        </p:pic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B797FBC9-9D0E-9913-C3FE-EC9EFB259FEB}"/>
                </a:ext>
              </a:extLst>
            </p:cNvPr>
            <p:cNvSpPr txBox="1"/>
            <p:nvPr/>
          </p:nvSpPr>
          <p:spPr>
            <a:xfrm>
              <a:off x="3310605" y="3981771"/>
              <a:ext cx="3594046" cy="367537"/>
            </a:xfrm>
            <a:prstGeom prst="rect">
              <a:avLst/>
            </a:prstGeom>
            <a:noFill/>
            <a:ln w="38100">
              <a:solidFill>
                <a:srgbClr val="CA003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noProof="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Sonar</a:t>
              </a:r>
              <a:endParaRPr lang="en-US" noProof="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5B1BEC2-6505-1BA8-954F-9F48C501475F}"/>
              </a:ext>
            </a:extLst>
          </p:cNvPr>
          <p:cNvGrpSpPr/>
          <p:nvPr/>
        </p:nvGrpSpPr>
        <p:grpSpPr>
          <a:xfrm>
            <a:off x="4814146" y="4681442"/>
            <a:ext cx="1962681" cy="1539621"/>
            <a:chOff x="1240392" y="3735740"/>
            <a:chExt cx="2394000" cy="2164841"/>
          </a:xfrm>
        </p:grpSpPr>
        <p:pic>
          <p:nvPicPr>
            <p:cNvPr id="55" name="Picture 4">
              <a:extLst>
                <a:ext uri="{FF2B5EF4-FFF2-40B4-BE49-F238E27FC236}">
                  <a16:creationId xmlns:a16="http://schemas.microsoft.com/office/drawing/2014/main" id="{C5D0F154-913E-963F-C158-893E293E69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0393" y="4106733"/>
              <a:ext cx="2392905" cy="179384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rnd">
              <a:noFill/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</p:spPr>
        </p:pic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1A826DE4-DA0C-5912-1E6C-4EC7034F9F26}"/>
                </a:ext>
              </a:extLst>
            </p:cNvPr>
            <p:cNvSpPr txBox="1"/>
            <p:nvPr/>
          </p:nvSpPr>
          <p:spPr>
            <a:xfrm>
              <a:off x="1240392" y="3735740"/>
              <a:ext cx="2394000" cy="367846"/>
            </a:xfrm>
            <a:prstGeom prst="rect">
              <a:avLst/>
            </a:prstGeom>
            <a:noFill/>
            <a:ln w="38100">
              <a:solidFill>
                <a:srgbClr val="CA003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noProof="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Satellite</a:t>
              </a:r>
              <a:endParaRPr lang="en-US" noProof="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558421FA-18D0-46E2-5A17-CFE6856BD701}"/>
              </a:ext>
            </a:extLst>
          </p:cNvPr>
          <p:cNvGrpSpPr/>
          <p:nvPr/>
        </p:nvGrpSpPr>
        <p:grpSpPr>
          <a:xfrm>
            <a:off x="6999145" y="4684639"/>
            <a:ext cx="1999446" cy="1540485"/>
            <a:chOff x="6887880" y="4515908"/>
            <a:chExt cx="1999446" cy="1540485"/>
          </a:xfrm>
        </p:grpSpPr>
        <p:pic>
          <p:nvPicPr>
            <p:cNvPr id="56" name="Picture 6" descr="undefined">
              <a:extLst>
                <a:ext uri="{FF2B5EF4-FFF2-40B4-BE49-F238E27FC236}">
                  <a16:creationId xmlns:a16="http://schemas.microsoft.com/office/drawing/2014/main" id="{44AA7436-450A-41EE-3028-C9F4448AB9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880" y="4777518"/>
              <a:ext cx="1999446" cy="12788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rnd">
              <a:noFill/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</p:spPr>
        </p:pic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8647094C-859A-F656-9708-93A90B099E4A}"/>
                </a:ext>
              </a:extLst>
            </p:cNvPr>
            <p:cNvSpPr txBox="1"/>
            <p:nvPr/>
          </p:nvSpPr>
          <p:spPr>
            <a:xfrm>
              <a:off x="6906262" y="4515908"/>
              <a:ext cx="1962681" cy="261610"/>
            </a:xfrm>
            <a:prstGeom prst="rect">
              <a:avLst/>
            </a:prstGeom>
            <a:noFill/>
            <a:ln w="38100">
              <a:solidFill>
                <a:srgbClr val="CA003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noProof="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Images</a:t>
              </a:r>
              <a:endParaRPr lang="en-US" noProof="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63" name="Verbinder: gewinkelt 62">
            <a:extLst>
              <a:ext uri="{FF2B5EF4-FFF2-40B4-BE49-F238E27FC236}">
                <a16:creationId xmlns:a16="http://schemas.microsoft.com/office/drawing/2014/main" id="{EBBABFDB-38BF-0DD2-6D7A-D9EB88100E20}"/>
              </a:ext>
            </a:extLst>
          </p:cNvPr>
          <p:cNvCxnSpPr>
            <a:cxnSpLocks/>
            <a:stCxn id="21" idx="2"/>
            <a:endCxn id="51" idx="0"/>
          </p:cNvCxnSpPr>
          <p:nvPr/>
        </p:nvCxnSpPr>
        <p:spPr>
          <a:xfrm rot="5400000">
            <a:off x="2333282" y="2447486"/>
            <a:ext cx="824541" cy="3643371"/>
          </a:xfrm>
          <a:prstGeom prst="bentConnector3">
            <a:avLst>
              <a:gd name="adj1" fmla="val 50000"/>
            </a:avLst>
          </a:prstGeom>
          <a:ln w="38100">
            <a:solidFill>
              <a:srgbClr val="CA00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Verbinder: gewinkelt 65">
            <a:extLst>
              <a:ext uri="{FF2B5EF4-FFF2-40B4-BE49-F238E27FC236}">
                <a16:creationId xmlns:a16="http://schemas.microsoft.com/office/drawing/2014/main" id="{9362EADF-60A4-D917-5B1A-600C375C9DA9}"/>
              </a:ext>
            </a:extLst>
          </p:cNvPr>
          <p:cNvCxnSpPr>
            <a:cxnSpLocks/>
            <a:stCxn id="21" idx="2"/>
            <a:endCxn id="52" idx="0"/>
          </p:cNvCxnSpPr>
          <p:nvPr/>
        </p:nvCxnSpPr>
        <p:spPr>
          <a:xfrm rot="5400000">
            <a:off x="3496412" y="3610616"/>
            <a:ext cx="824541" cy="1317110"/>
          </a:xfrm>
          <a:prstGeom prst="bentConnector3">
            <a:avLst>
              <a:gd name="adj1" fmla="val 50000"/>
            </a:avLst>
          </a:prstGeom>
          <a:ln w="38100">
            <a:solidFill>
              <a:srgbClr val="CA00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Verbinder: gewinkelt 68">
            <a:extLst>
              <a:ext uri="{FF2B5EF4-FFF2-40B4-BE49-F238E27FC236}">
                <a16:creationId xmlns:a16="http://schemas.microsoft.com/office/drawing/2014/main" id="{FC47B687-ECDB-ABDA-FB1D-7979099FF41C}"/>
              </a:ext>
            </a:extLst>
          </p:cNvPr>
          <p:cNvCxnSpPr>
            <a:cxnSpLocks/>
            <a:stCxn id="21" idx="2"/>
            <a:endCxn id="57" idx="0"/>
          </p:cNvCxnSpPr>
          <p:nvPr/>
        </p:nvCxnSpPr>
        <p:spPr>
          <a:xfrm rot="16200000" flipH="1">
            <a:off x="4769092" y="3655046"/>
            <a:ext cx="824541" cy="1228250"/>
          </a:xfrm>
          <a:prstGeom prst="bentConnector3">
            <a:avLst>
              <a:gd name="adj1" fmla="val 50000"/>
            </a:avLst>
          </a:prstGeom>
          <a:ln w="38100">
            <a:solidFill>
              <a:srgbClr val="CA00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Verbinder: gewinkelt 71">
            <a:extLst>
              <a:ext uri="{FF2B5EF4-FFF2-40B4-BE49-F238E27FC236}">
                <a16:creationId xmlns:a16="http://schemas.microsoft.com/office/drawing/2014/main" id="{3AB6275F-6F03-3DC7-CC78-25E410AC69FE}"/>
              </a:ext>
            </a:extLst>
          </p:cNvPr>
          <p:cNvCxnSpPr>
            <a:cxnSpLocks/>
            <a:stCxn id="21" idx="2"/>
            <a:endCxn id="61" idx="0"/>
          </p:cNvCxnSpPr>
          <p:nvPr/>
        </p:nvCxnSpPr>
        <p:spPr>
          <a:xfrm rot="16200000" flipH="1">
            <a:off x="5869183" y="2554954"/>
            <a:ext cx="827738" cy="3431631"/>
          </a:xfrm>
          <a:prstGeom prst="bentConnector3">
            <a:avLst>
              <a:gd name="adj1" fmla="val 50000"/>
            </a:avLst>
          </a:prstGeom>
          <a:ln w="38100">
            <a:solidFill>
              <a:srgbClr val="CA00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feld 74">
            <a:extLst>
              <a:ext uri="{FF2B5EF4-FFF2-40B4-BE49-F238E27FC236}">
                <a16:creationId xmlns:a16="http://schemas.microsoft.com/office/drawing/2014/main" id="{1549F325-9766-24B8-DC52-AB10E750F725}"/>
              </a:ext>
            </a:extLst>
          </p:cNvPr>
          <p:cNvSpPr txBox="1"/>
          <p:nvPr/>
        </p:nvSpPr>
        <p:spPr>
          <a:xfrm>
            <a:off x="4715249" y="6211639"/>
            <a:ext cx="2477709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noProof="0" dirty="0"/>
              <a:t>https://mmmake.com/wp-content/uploads/2020/06/Satellit-iStock.jpg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73058989-F73E-909D-DA71-30B64095823D}"/>
              </a:ext>
            </a:extLst>
          </p:cNvPr>
          <p:cNvSpPr txBox="1"/>
          <p:nvPr/>
        </p:nvSpPr>
        <p:spPr>
          <a:xfrm>
            <a:off x="1839449" y="6203991"/>
            <a:ext cx="27277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noProof="0" dirty="0"/>
              <a:t>Von Georg Wiora (Dr. Schorsch) - Self drawn with Inkscape, CC BY-SA 3.0, https://commons.wikimedia.org/w/index.php?curid=353385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B5B661AD-53B6-BD92-549E-BB52A578D1EE}"/>
              </a:ext>
            </a:extLst>
          </p:cNvPr>
          <p:cNvSpPr txBox="1"/>
          <p:nvPr/>
        </p:nvSpPr>
        <p:spPr>
          <a:xfrm>
            <a:off x="91143" y="6211639"/>
            <a:ext cx="2069150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noProof="0" dirty="0"/>
              <a:t>https://www.vesselfinder.com/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E1EEE23F-0DF2-BAF7-A52D-B87D745AF169}"/>
              </a:ext>
            </a:extLst>
          </p:cNvPr>
          <p:cNvSpPr txBox="1"/>
          <p:nvPr/>
        </p:nvSpPr>
        <p:spPr>
          <a:xfrm>
            <a:off x="6912929" y="6218382"/>
            <a:ext cx="20856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noProof="0" dirty="0"/>
              <a:t>Von Ra Boe / Wikipedia, CC BY-SA 3.0 de, https://commons.wikimedia.org/w/index.php?curid=14707885</a:t>
            </a:r>
          </a:p>
        </p:txBody>
      </p:sp>
    </p:spTree>
    <p:extLst>
      <p:ext uri="{BB962C8B-B14F-4D97-AF65-F5344CB8AC3E}">
        <p14:creationId xmlns:p14="http://schemas.microsoft.com/office/powerpoint/2010/main" val="514577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F72F4-6EBD-601D-F0E8-24589515F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58F2D0-BD5D-0A3A-CF46-DAA04D98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1. 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C58878-58C0-B7DE-F4C6-F90A005F55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ABA3CCA-E5DF-5B45-9251-6824CF983AB9}" type="slidenum">
              <a:rPr lang="en-US" noProof="0" smtClean="0"/>
              <a:pPr>
                <a:defRPr/>
              </a:pPr>
              <a:t>3</a:t>
            </a:fld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C8F5FB-E93F-D91B-3744-E7CB0EEB21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AISHIP Ontology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5180B4-1F2A-DD55-1D04-CB3B1F978F99}"/>
              </a:ext>
            </a:extLst>
          </p:cNvPr>
          <p:cNvSpPr/>
          <p:nvPr/>
        </p:nvSpPr>
        <p:spPr>
          <a:xfrm>
            <a:off x="4747617" y="1435588"/>
            <a:ext cx="4396383" cy="695785"/>
          </a:xfrm>
          <a:prstGeom prst="rect">
            <a:avLst/>
          </a:prstGeom>
          <a:solidFill>
            <a:srgbClr val="E994AD"/>
          </a:solidFill>
          <a:ln>
            <a:solidFill>
              <a:srgbClr val="E994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ko-KR" dirty="0"/>
              <a:t>Fleet Management and Operational </a:t>
            </a:r>
            <a:r>
              <a:rPr lang="de-DE" altLang="ko-KR" dirty="0" err="1"/>
              <a:t>Planning</a:t>
            </a:r>
            <a:endParaRPr lang="ko-KR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C9509A5-EAB0-65FE-F612-10CE797BEC7A}"/>
              </a:ext>
            </a:extLst>
          </p:cNvPr>
          <p:cNvSpPr/>
          <p:nvPr/>
        </p:nvSpPr>
        <p:spPr>
          <a:xfrm>
            <a:off x="4172099" y="2326014"/>
            <a:ext cx="4971901" cy="695785"/>
          </a:xfrm>
          <a:prstGeom prst="rect">
            <a:avLst/>
          </a:prstGeom>
          <a:solidFill>
            <a:srgbClr val="DA4E77"/>
          </a:solidFill>
          <a:ln>
            <a:solidFill>
              <a:srgbClr val="DA4E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ko-KR" dirty="0"/>
              <a:t>Search and Rescue </a:t>
            </a:r>
            <a:r>
              <a:rPr lang="de-DE" altLang="ko-KR" dirty="0" err="1"/>
              <a:t>Operations</a:t>
            </a:r>
            <a:endParaRPr lang="ko-KR" altLang="en-US" dirty="0"/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4D913C5E-051B-350D-F761-2833AEEA7817}"/>
              </a:ext>
            </a:extLst>
          </p:cNvPr>
          <p:cNvSpPr/>
          <p:nvPr/>
        </p:nvSpPr>
        <p:spPr>
          <a:xfrm>
            <a:off x="3847237" y="2340329"/>
            <a:ext cx="666000" cy="666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DA4E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8621150F-CB61-152F-3483-45EBFCDA64DE}"/>
              </a:ext>
            </a:extLst>
          </p:cNvPr>
          <p:cNvSpPr/>
          <p:nvPr/>
        </p:nvSpPr>
        <p:spPr>
          <a:xfrm>
            <a:off x="4425274" y="1446967"/>
            <a:ext cx="666000" cy="666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E994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6BB39D69-A3A2-95FF-3DFB-E2FBA5CD1A20}"/>
              </a:ext>
            </a:extLst>
          </p:cNvPr>
          <p:cNvSpPr/>
          <p:nvPr/>
        </p:nvSpPr>
        <p:spPr>
          <a:xfrm>
            <a:off x="5030649" y="3199166"/>
            <a:ext cx="4113352" cy="695785"/>
          </a:xfrm>
          <a:prstGeom prst="rect">
            <a:avLst/>
          </a:prstGeom>
          <a:solidFill>
            <a:srgbClr val="CA003B"/>
          </a:solidFill>
          <a:ln>
            <a:solidFill>
              <a:srgbClr val="CA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ko-KR" dirty="0" err="1"/>
              <a:t>Semantic</a:t>
            </a:r>
            <a:r>
              <a:rPr lang="de-DE" altLang="ko-KR" dirty="0"/>
              <a:t> Integration &amp; Analysis</a:t>
            </a: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id="{D0386BEF-89BD-BF2E-1A0C-FA99D062DBB7}"/>
              </a:ext>
            </a:extLst>
          </p:cNvPr>
          <p:cNvSpPr/>
          <p:nvPr/>
        </p:nvSpPr>
        <p:spPr>
          <a:xfrm>
            <a:off x="4724912" y="3217595"/>
            <a:ext cx="666000" cy="666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CA00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26228145-5711-0532-C713-3114AA607F49}"/>
              </a:ext>
            </a:extLst>
          </p:cNvPr>
          <p:cNvSpPr/>
          <p:nvPr/>
        </p:nvSpPr>
        <p:spPr>
          <a:xfrm>
            <a:off x="3762456" y="4089592"/>
            <a:ext cx="5381544" cy="695785"/>
          </a:xfrm>
          <a:prstGeom prst="rect">
            <a:avLst/>
          </a:prstGeom>
          <a:solidFill>
            <a:srgbClr val="DA4E77"/>
          </a:solidFill>
          <a:ln>
            <a:solidFill>
              <a:srgbClr val="DA4E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altLang="ko-KR" dirty="0"/>
              <a:t>Digital Twins &amp; Life Cycle Simulation</a:t>
            </a:r>
          </a:p>
        </p:txBody>
      </p:sp>
      <p:sp>
        <p:nvSpPr>
          <p:cNvPr id="24" name="Oval 9">
            <a:extLst>
              <a:ext uri="{FF2B5EF4-FFF2-40B4-BE49-F238E27FC236}">
                <a16:creationId xmlns:a16="http://schemas.microsoft.com/office/drawing/2014/main" id="{D2F5C339-0857-DE9B-B1DF-7DF5552944EB}"/>
              </a:ext>
            </a:extLst>
          </p:cNvPr>
          <p:cNvSpPr/>
          <p:nvPr/>
        </p:nvSpPr>
        <p:spPr>
          <a:xfrm>
            <a:off x="3456720" y="4102578"/>
            <a:ext cx="666000" cy="6660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DA4E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6" name="Grafik 35" descr="Playbook Silhouette">
            <a:extLst>
              <a:ext uri="{FF2B5EF4-FFF2-40B4-BE49-F238E27FC236}">
                <a16:creationId xmlns:a16="http://schemas.microsoft.com/office/drawing/2014/main" id="{9251ECE8-FF15-B09E-6A34-F28A794F9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4617" y="1454017"/>
            <a:ext cx="648000" cy="648000"/>
          </a:xfrm>
          <a:prstGeom prst="rect">
            <a:avLst/>
          </a:prstGeom>
        </p:spPr>
      </p:pic>
      <p:pic>
        <p:nvPicPr>
          <p:cNvPr id="38" name="Grafik 37" descr="Rettungsring Silhouette">
            <a:extLst>
              <a:ext uri="{FF2B5EF4-FFF2-40B4-BE49-F238E27FC236}">
                <a16:creationId xmlns:a16="http://schemas.microsoft.com/office/drawing/2014/main" id="{324CAF48-02EA-23C8-E88D-FDE4FF317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56237" y="2349329"/>
            <a:ext cx="648000" cy="648000"/>
          </a:xfrm>
          <a:prstGeom prst="rect">
            <a:avLst/>
          </a:prstGeom>
        </p:spPr>
      </p:pic>
      <p:pic>
        <p:nvPicPr>
          <p:cNvPr id="40" name="Grafik 39" descr="Geöffnetes Buch Silhouette">
            <a:extLst>
              <a:ext uri="{FF2B5EF4-FFF2-40B4-BE49-F238E27FC236}">
                <a16:creationId xmlns:a16="http://schemas.microsoft.com/office/drawing/2014/main" id="{61DD5854-A6F9-492F-1626-32B9FECA8B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8274" y="3253595"/>
            <a:ext cx="612000" cy="612000"/>
          </a:xfrm>
          <a:prstGeom prst="rect">
            <a:avLst/>
          </a:prstGeom>
        </p:spPr>
      </p:pic>
      <p:pic>
        <p:nvPicPr>
          <p:cNvPr id="42" name="Grafik 41" descr="Pfeil Kreis Silhouette">
            <a:extLst>
              <a:ext uri="{FF2B5EF4-FFF2-40B4-BE49-F238E27FC236}">
                <a16:creationId xmlns:a16="http://schemas.microsoft.com/office/drawing/2014/main" id="{F759B9D1-958F-CA5B-55A5-56F430564B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56720" y="4120578"/>
            <a:ext cx="648000" cy="64800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833E684-518D-7991-B63E-253A73978AEE}"/>
              </a:ext>
            </a:extLst>
          </p:cNvPr>
          <p:cNvSpPr txBox="1"/>
          <p:nvPr/>
        </p:nvSpPr>
        <p:spPr>
          <a:xfrm>
            <a:off x="457200" y="5009374"/>
            <a:ext cx="4713515" cy="1200329"/>
          </a:xfrm>
          <a:prstGeom prst="rect">
            <a:avLst/>
          </a:prstGeom>
          <a:noFill/>
          <a:ln>
            <a:solidFill>
              <a:srgbClr val="CA003B"/>
            </a:solidFill>
          </a:ln>
        </p:spPr>
        <p:txBody>
          <a:bodyPr wrap="square">
            <a:spAutoFit/>
          </a:bodyPr>
          <a:lstStyle/>
          <a:p>
            <a:r>
              <a:rPr lang="en-US" u="sng" noProof="0" dirty="0"/>
              <a:t>Contributions</a:t>
            </a:r>
            <a:endParaRPr lang="en-US" u="sng" dirty="0"/>
          </a:p>
          <a:p>
            <a:pPr marL="285750" indent="-285750">
              <a:buFontTx/>
              <a:buChar char="-"/>
            </a:pPr>
            <a:r>
              <a:rPr lang="en-US" noProof="0" dirty="0"/>
              <a:t>AISHIP Ontology</a:t>
            </a:r>
          </a:p>
          <a:p>
            <a:pPr marL="285750" indent="-285750">
              <a:buFontTx/>
              <a:buChar char="-"/>
            </a:pPr>
            <a:r>
              <a:rPr lang="en-US" noProof="0" dirty="0"/>
              <a:t>48 CQs</a:t>
            </a:r>
          </a:p>
          <a:p>
            <a:pPr marL="285750" indent="-285750">
              <a:buFontTx/>
              <a:buChar char="-"/>
            </a:pPr>
            <a:r>
              <a:rPr lang="en-US" noProof="0" dirty="0"/>
              <a:t>Ontology evaluation for domain coverage</a:t>
            </a:r>
          </a:p>
        </p:txBody>
      </p:sp>
      <p:sp>
        <p:nvSpPr>
          <p:cNvPr id="30" name="Geschweifte Klammer links 29">
            <a:extLst>
              <a:ext uri="{FF2B5EF4-FFF2-40B4-BE49-F238E27FC236}">
                <a16:creationId xmlns:a16="http://schemas.microsoft.com/office/drawing/2014/main" id="{190C1B63-FC05-E558-3E3C-D7AED69BBB6E}"/>
              </a:ext>
            </a:extLst>
          </p:cNvPr>
          <p:cNvSpPr/>
          <p:nvPr/>
        </p:nvSpPr>
        <p:spPr>
          <a:xfrm>
            <a:off x="2870010" y="1435588"/>
            <a:ext cx="338554" cy="3349789"/>
          </a:xfrm>
          <a:prstGeom prst="leftBrace">
            <a:avLst/>
          </a:prstGeom>
          <a:ln w="38100">
            <a:solidFill>
              <a:srgbClr val="CA0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B271EF87-7CFD-39C8-7967-67E4E56A6E2A}"/>
              </a:ext>
            </a:extLst>
          </p:cNvPr>
          <p:cNvSpPr txBox="1"/>
          <p:nvPr/>
        </p:nvSpPr>
        <p:spPr>
          <a:xfrm>
            <a:off x="500743" y="2925816"/>
            <a:ext cx="2158445" cy="369332"/>
          </a:xfrm>
          <a:prstGeom prst="rect">
            <a:avLst/>
          </a:prstGeom>
          <a:noFill/>
          <a:ln w="28575">
            <a:solidFill>
              <a:srgbClr val="CA003B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noProof="0" dirty="0">
                <a:sym typeface="Wingdings" panose="05000000000000000000" pitchFamily="2" charset="2"/>
              </a:rPr>
              <a:t>Standardization 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424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6BD12-EEDF-4B66-3E5F-92CEA956D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EEA4A-48D4-AA21-9B2B-D1BA4212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noProof="0" dirty="0"/>
              <a:t>. Ontology Development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4A9932-08A6-D19B-BCC8-A06A1A16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err="1"/>
              <a:t>SABiOx</a:t>
            </a:r>
            <a:r>
              <a:rPr lang="en-US" noProof="0" dirty="0"/>
              <a:t> methodology (5 phases: Requirements, Setup, Capture, Design, Implementation)</a:t>
            </a:r>
          </a:p>
          <a:p>
            <a:endParaRPr lang="en-US" noProof="0" dirty="0"/>
          </a:p>
          <a:p>
            <a:r>
              <a:rPr lang="en-US" noProof="0" dirty="0"/>
              <a:t>During the Requirements Phase: CQs based on</a:t>
            </a:r>
          </a:p>
          <a:p>
            <a:pPr lvl="1"/>
            <a:r>
              <a:rPr lang="en-US" noProof="0" dirty="0">
                <a:sym typeface="Wingdings" panose="05000000000000000000" pitchFamily="2" charset="2"/>
              </a:rPr>
              <a:t></a:t>
            </a:r>
            <a:r>
              <a:rPr lang="en-US" noProof="0" dirty="0"/>
              <a:t> the analysis of stakeholder requirements</a:t>
            </a:r>
            <a:endParaRPr lang="en-US" dirty="0"/>
          </a:p>
          <a:p>
            <a:pPr lvl="2"/>
            <a:r>
              <a:rPr lang="en-US" dirty="0"/>
              <a:t>Maritime experts with questions about relationships and components</a:t>
            </a:r>
          </a:p>
          <a:p>
            <a:pPr lvl="1"/>
            <a:r>
              <a:rPr lang="en-US" noProof="0" dirty="0">
                <a:sym typeface="Wingdings" panose="05000000000000000000" pitchFamily="2" charset="2"/>
              </a:rPr>
              <a:t></a:t>
            </a:r>
            <a:r>
              <a:rPr lang="en-US" noProof="0" dirty="0"/>
              <a:t> the examination of specific use cases relevant to maritime operations, and the structure</a:t>
            </a:r>
            <a:endParaRPr lang="en-US" dirty="0"/>
          </a:p>
          <a:p>
            <a:pPr lvl="2"/>
            <a:r>
              <a:rPr lang="en-US" noProof="0" dirty="0"/>
              <a:t>Inspired by use cases (Fleet Management, SAR, Digital Twin)</a:t>
            </a:r>
          </a:p>
          <a:p>
            <a:pPr lvl="1"/>
            <a:r>
              <a:rPr lang="en-US" noProof="0" dirty="0">
                <a:sym typeface="Wingdings" panose="05000000000000000000" pitchFamily="2" charset="2"/>
              </a:rPr>
              <a:t></a:t>
            </a:r>
            <a:r>
              <a:rPr lang="en-US" noProof="0" dirty="0"/>
              <a:t> content of a representative dataset on maritime vessels (e.g., AIS)</a:t>
            </a:r>
          </a:p>
          <a:p>
            <a:pPr marL="457200" lvl="1" indent="0">
              <a:buNone/>
            </a:pPr>
            <a:endParaRPr lang="en-US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92008E-EBC4-702A-CA24-F4EB6E94A0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ABA3CCA-E5DF-5B45-9251-6824CF983AB9}" type="slidenum">
              <a:rPr lang="en-US" noProof="0" smtClean="0"/>
              <a:pPr>
                <a:defRPr/>
              </a:pPr>
              <a:t>4</a:t>
            </a:fld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2BE9E2-8E18-4E9D-2B8D-146D495C0A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AISHIP Ontology</a:t>
            </a:r>
          </a:p>
          <a:p>
            <a:endParaRPr lang="en-US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1E5DA43-1DF0-9FCE-9248-DAC00C2868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8" t="3167" r="26868" b="68743"/>
          <a:stretch>
            <a:fillRect/>
          </a:stretch>
        </p:blipFill>
        <p:spPr>
          <a:xfrm>
            <a:off x="98529" y="4767943"/>
            <a:ext cx="8946942" cy="1358220"/>
          </a:xfrm>
          <a:prstGeom prst="rect">
            <a:avLst/>
          </a:prstGeom>
          <a:ln w="28575">
            <a:solidFill>
              <a:srgbClr val="CA003B"/>
            </a:solidFill>
          </a:ln>
        </p:spPr>
      </p:pic>
    </p:spTree>
    <p:extLst>
      <p:ext uri="{BB962C8B-B14F-4D97-AF65-F5344CB8AC3E}">
        <p14:creationId xmlns:p14="http://schemas.microsoft.com/office/powerpoint/2010/main" val="689348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7C1EE-9568-10C6-3B9C-0FC2939C8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feil: Fünfeck 13">
            <a:extLst>
              <a:ext uri="{FF2B5EF4-FFF2-40B4-BE49-F238E27FC236}">
                <a16:creationId xmlns:a16="http://schemas.microsoft.com/office/drawing/2014/main" id="{8DB35710-6115-F79D-7A59-C650A5AF2742}"/>
              </a:ext>
            </a:extLst>
          </p:cNvPr>
          <p:cNvSpPr/>
          <p:nvPr/>
        </p:nvSpPr>
        <p:spPr>
          <a:xfrm>
            <a:off x="5571958" y="1517316"/>
            <a:ext cx="3267987" cy="2459789"/>
          </a:xfrm>
          <a:prstGeom prst="homePlate">
            <a:avLst>
              <a:gd name="adj" fmla="val 0"/>
            </a:avLst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Fünfeck 10">
            <a:extLst>
              <a:ext uri="{FF2B5EF4-FFF2-40B4-BE49-F238E27FC236}">
                <a16:creationId xmlns:a16="http://schemas.microsoft.com/office/drawing/2014/main" id="{7FEC5B14-546A-D3C9-3C34-60926AB50405}"/>
              </a:ext>
            </a:extLst>
          </p:cNvPr>
          <p:cNvSpPr/>
          <p:nvPr/>
        </p:nvSpPr>
        <p:spPr>
          <a:xfrm>
            <a:off x="2381507" y="1519991"/>
            <a:ext cx="4436388" cy="2459789"/>
          </a:xfrm>
          <a:prstGeom prst="homePlat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14D291-8CFA-F8D0-4AB9-7D946D83B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noProof="0" dirty="0"/>
              <a:t>. Ontology Development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C353DC-D539-D1CB-C4A0-070E1D6B2B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ABA3CCA-E5DF-5B45-9251-6824CF983AB9}" type="slidenum">
              <a:rPr lang="en-US" noProof="0" smtClean="0"/>
              <a:pPr>
                <a:defRPr/>
              </a:pPr>
              <a:t>5</a:t>
            </a:fld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EBD9E1-A9F7-2069-98D0-502CAB1938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AISHIP Ontology</a:t>
            </a:r>
          </a:p>
          <a:p>
            <a:endParaRPr lang="en-US" noProof="0" dirty="0"/>
          </a:p>
        </p:txBody>
      </p:sp>
      <p:sp>
        <p:nvSpPr>
          <p:cNvPr id="8" name="Pfeil: Fünfeck 7">
            <a:extLst>
              <a:ext uri="{FF2B5EF4-FFF2-40B4-BE49-F238E27FC236}">
                <a16:creationId xmlns:a16="http://schemas.microsoft.com/office/drawing/2014/main" id="{922CCD51-4D9A-C7F1-210E-0C02D19D7595}"/>
              </a:ext>
            </a:extLst>
          </p:cNvPr>
          <p:cNvSpPr/>
          <p:nvPr/>
        </p:nvSpPr>
        <p:spPr>
          <a:xfrm>
            <a:off x="304056" y="1519991"/>
            <a:ext cx="3637068" cy="2459789"/>
          </a:xfrm>
          <a:prstGeom prst="homePlat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38EB0B2-98D7-AE3C-4302-ACCCD35A1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30" y="1892786"/>
            <a:ext cx="2339008" cy="1708847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C4A0BDDD-050E-233B-BB20-16A1E5C98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163" y="1630965"/>
            <a:ext cx="1688476" cy="619108"/>
          </a:xfrm>
          <a:prstGeom prst="rect">
            <a:avLst/>
          </a:prstGeom>
          <a:noFill/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fik 21" descr="Ein Bild, das Screenshot, Farbigkeit enthält.&#10;&#10;KI-generierte Inhalte können fehlerhaft sein.">
            <a:extLst>
              <a:ext uri="{FF2B5EF4-FFF2-40B4-BE49-F238E27FC236}">
                <a16:creationId xmlns:a16="http://schemas.microsoft.com/office/drawing/2014/main" id="{0411B78B-1FD5-208A-F96E-C4706E96A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099" y="3035565"/>
            <a:ext cx="1770433" cy="840956"/>
          </a:xfrm>
          <a:prstGeom prst="rect">
            <a:avLst/>
          </a:prstGeom>
        </p:spPr>
      </p:pic>
      <p:pic>
        <p:nvPicPr>
          <p:cNvPr id="26" name="Grafik 25" descr="Ein Bild, das Schrift, Grafiken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BB4AE8C9-41B2-F905-9334-D17D2262A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0436" y="2361047"/>
            <a:ext cx="2407628" cy="551197"/>
          </a:xfrm>
          <a:prstGeom prst="rect">
            <a:avLst/>
          </a:prstGeom>
        </p:spPr>
      </p:pic>
      <p:pic>
        <p:nvPicPr>
          <p:cNvPr id="36" name="Grafik 35" descr="Ein Bild, das Text, Grafiken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A7ADD630-EB35-434F-1DED-88491D75BB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319" y="1617896"/>
            <a:ext cx="2258625" cy="2258625"/>
          </a:xfrm>
          <a:prstGeom prst="rect">
            <a:avLst/>
          </a:prstGeom>
        </p:spPr>
      </p:pic>
      <p:sp>
        <p:nvSpPr>
          <p:cNvPr id="37" name="Inhaltsplatzhalter 2">
            <a:extLst>
              <a:ext uri="{FF2B5EF4-FFF2-40B4-BE49-F238E27FC236}">
                <a16:creationId xmlns:a16="http://schemas.microsoft.com/office/drawing/2014/main" id="{30C107BE-75C4-01AC-D7FB-11E2F57C3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5066" y="4269344"/>
            <a:ext cx="5690019" cy="1869435"/>
          </a:xfrm>
          <a:ln w="38100">
            <a:solidFill>
              <a:srgbClr val="003C69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pt-BR" sz="1400" dirty="0"/>
              <a:t>Ontology:	</a:t>
            </a:r>
            <a:r>
              <a:rPr lang="pt-BR" sz="1400" dirty="0">
                <a:hlinkClick r:id="rId8"/>
              </a:rPr>
              <a:t>https://burbachs.github.io/AISHIPOntology/AISHIP.owl</a:t>
            </a:r>
            <a:endParaRPr lang="pt-BR" sz="1400" dirty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r>
              <a:rPr lang="en-US" sz="1400" dirty="0"/>
              <a:t>GitHub: 	</a:t>
            </a:r>
            <a:r>
              <a:rPr lang="en-US" sz="1400" dirty="0">
                <a:hlinkClick r:id="rId9"/>
              </a:rPr>
              <a:t>https://github.com/BurbachS/AISHIPOntology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de-DE" sz="1400" dirty="0"/>
              <a:t>License: 	CC BY-NC-SA 4.0</a:t>
            </a:r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r>
              <a:rPr lang="de-DE" sz="1400" dirty="0"/>
              <a:t>DOI: 	</a:t>
            </a:r>
            <a:r>
              <a:rPr lang="de-DE" sz="1400" dirty="0">
                <a:hlinkClick r:id="rId10"/>
              </a:rPr>
              <a:t>https://doi.org/10.5281/zenodo.16704863</a:t>
            </a:r>
            <a:endParaRPr lang="de-DE" sz="1400" dirty="0"/>
          </a:p>
          <a:p>
            <a:endParaRPr lang="de-DE" sz="1400" dirty="0"/>
          </a:p>
        </p:txBody>
      </p:sp>
      <p:pic>
        <p:nvPicPr>
          <p:cNvPr id="39" name="Grafik 38" descr="Ein Bild, das Text, Grafiken, Grafikdesign, Logo enthält.&#10;&#10;KI-generierte Inhalte können fehlerhaft sein.">
            <a:extLst>
              <a:ext uri="{FF2B5EF4-FFF2-40B4-BE49-F238E27FC236}">
                <a16:creationId xmlns:a16="http://schemas.microsoft.com/office/drawing/2014/main" id="{8EFA956E-28B9-741F-AB2A-699B7AB73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915" y="4286567"/>
            <a:ext cx="1836000" cy="1836000"/>
          </a:xfrm>
          <a:prstGeom prst="rect">
            <a:avLst/>
          </a:prstGeom>
          <a:ln w="38100">
            <a:solidFill>
              <a:srgbClr val="003C69"/>
            </a:solidFill>
          </a:ln>
        </p:spPr>
      </p:pic>
    </p:spTree>
    <p:extLst>
      <p:ext uri="{BB962C8B-B14F-4D97-AF65-F5344CB8AC3E}">
        <p14:creationId xmlns:p14="http://schemas.microsoft.com/office/powerpoint/2010/main" val="2543436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93D64-728A-A72F-C5BC-48E40E050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543710-DE7C-EBF2-C88B-11A3A960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noProof="0" dirty="0"/>
              <a:t>. AISHIP – 1) Enhanced Vessel Characteristics</a:t>
            </a:r>
          </a:p>
        </p:txBody>
      </p:sp>
      <p:pic>
        <p:nvPicPr>
          <p:cNvPr id="8" name="Inhaltsplatzhalter 7" descr="Ein Bild, das Text, Screenshot, Kreis, Schrift enthält.&#10;&#10;KI-generierte Inhalte können fehlerhaft sein.">
            <a:extLst>
              <a:ext uri="{FF2B5EF4-FFF2-40B4-BE49-F238E27FC236}">
                <a16:creationId xmlns:a16="http://schemas.microsoft.com/office/drawing/2014/main" id="{BEE65CB6-72C0-3855-1E3E-91D25817B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366570"/>
            <a:ext cx="8229600" cy="231536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956D184-B359-DC64-FE49-64B0BFF98C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ABA3CCA-E5DF-5B45-9251-6824CF983AB9}" type="slidenum">
              <a:rPr lang="en-US" noProof="0" smtClean="0"/>
              <a:pPr>
                <a:defRPr/>
              </a:pPr>
              <a:t>6</a:t>
            </a:fld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7AE812-2782-3C02-EA1C-246D216B99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AISHIP Ontology</a:t>
            </a:r>
          </a:p>
          <a:p>
            <a:endParaRPr lang="en-US" noProof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AA3EAE5-9707-C4BE-4C92-B76E5AD767A2}"/>
              </a:ext>
            </a:extLst>
          </p:cNvPr>
          <p:cNvSpPr txBox="1">
            <a:spLocks/>
          </p:cNvSpPr>
          <p:nvPr/>
        </p:nvSpPr>
        <p:spPr bwMode="auto">
          <a:xfrm>
            <a:off x="457200" y="922338"/>
            <a:ext cx="8229600" cy="520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sz="2000"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sz="1600"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sz="1400"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sz="1400"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en-US" dirty="0"/>
              <a:t>Adds HIN, owner, AIS antenna placement, typical location, avg. speed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1823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5DD2-9622-4986-D4B2-6BFAFFD70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BB3E43-8CE9-1A03-BDA7-0D93BBAD4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noProof="0" dirty="0"/>
              <a:t>. AISHIP – 2) Enhanced Trajectory Data</a:t>
            </a:r>
          </a:p>
        </p:txBody>
      </p:sp>
      <p:pic>
        <p:nvPicPr>
          <p:cNvPr id="7" name="Inhaltsplatzhalter 6" descr="Ein Bild, das Text, Screenshot, Schrift, Logo enthält.&#10;&#10;KI-generierte Inhalte können fehlerhaft sein.">
            <a:extLst>
              <a:ext uri="{FF2B5EF4-FFF2-40B4-BE49-F238E27FC236}">
                <a16:creationId xmlns:a16="http://schemas.microsoft.com/office/drawing/2014/main" id="{BFD27659-659F-A540-AE49-72053C1E7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1606" y="2320279"/>
            <a:ext cx="7780788" cy="2407943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FBC6DC-2A29-C971-6BC3-9FFA1E8943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ABA3CCA-E5DF-5B45-9251-6824CF983AB9}" type="slidenum">
              <a:rPr lang="en-US" noProof="0" smtClean="0"/>
              <a:pPr>
                <a:defRPr/>
              </a:pPr>
              <a:t>7</a:t>
            </a:fld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0868C-BC2E-2645-D240-E9B0BE07BD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AISHIP Ontology</a:t>
            </a:r>
          </a:p>
          <a:p>
            <a:endParaRPr lang="en-US" noProof="0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AAF864D-C901-EDDD-9843-A3051211C502}"/>
              </a:ext>
            </a:extLst>
          </p:cNvPr>
          <p:cNvSpPr txBox="1">
            <a:spLocks/>
          </p:cNvSpPr>
          <p:nvPr/>
        </p:nvSpPr>
        <p:spPr bwMode="auto">
          <a:xfrm>
            <a:off x="457200" y="922338"/>
            <a:ext cx="8229600" cy="520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sz="2000"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sz="1600"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sz="1400"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sz="1400"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en-US" dirty="0"/>
              <a:t>Adds draught, avg. trajectory speed, predicted trajectories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1837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5E4B6-37D7-393A-25B3-A0218A70A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867635-A927-C8D6-9E2E-6AB765CC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3. AISHIP – 3) Motorization &amp; Propulsion</a:t>
            </a:r>
          </a:p>
        </p:txBody>
      </p:sp>
      <p:pic>
        <p:nvPicPr>
          <p:cNvPr id="7" name="Inhaltsplatzhalter 6" descr="Ein Bild, das Text, Screenshot, Kreis, Schrift enthält.&#10;&#10;KI-generierte Inhalte können fehlerhaft sein.">
            <a:extLst>
              <a:ext uri="{FF2B5EF4-FFF2-40B4-BE49-F238E27FC236}">
                <a16:creationId xmlns:a16="http://schemas.microsoft.com/office/drawing/2014/main" id="{C4C58CA6-F83C-0C4E-4C47-6C8848ED3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465921"/>
            <a:ext cx="8229600" cy="4116659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4001C3-7E55-00AA-C0DF-D050E301D9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ABA3CCA-E5DF-5B45-9251-6824CF983AB9}" type="slidenum">
              <a:rPr lang="en-US" noProof="0" smtClean="0"/>
              <a:pPr>
                <a:defRPr/>
              </a:pPr>
              <a:t>8</a:t>
            </a:fld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401E01-6142-4AC1-EF77-6746C9B706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AISHIP Ontology</a:t>
            </a:r>
          </a:p>
          <a:p>
            <a:endParaRPr lang="en-US" noProof="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B17B3D8C-E41D-C581-0956-28C143A5CF00}"/>
              </a:ext>
            </a:extLst>
          </p:cNvPr>
          <p:cNvSpPr txBox="1">
            <a:spLocks/>
          </p:cNvSpPr>
          <p:nvPr/>
        </p:nvSpPr>
        <p:spPr bwMode="auto">
          <a:xfrm>
            <a:off x="457200" y="922338"/>
            <a:ext cx="8229600" cy="520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sz="2000"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sz="1600"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sz="1400"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sz="1400"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Detailed</a:t>
            </a:r>
            <a:r>
              <a:rPr lang="de-DE" dirty="0"/>
              <a:t>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propulsion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subtypes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7587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09AE6-7662-BBE8-29E7-6358D402C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761CA-6A26-9417-C4CC-3C3E35852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noProof="0" dirty="0"/>
              <a:t>. AISHIP – 4) Multimodal Representation</a:t>
            </a:r>
          </a:p>
        </p:txBody>
      </p:sp>
      <p:pic>
        <p:nvPicPr>
          <p:cNvPr id="7" name="Inhaltsplatzhalter 6" descr="Ein Bild, das Text, Screenshot, Schrift, Kreis enthält.&#10;&#10;KI-generierte Inhalte können fehlerhaft sein.">
            <a:extLst>
              <a:ext uri="{FF2B5EF4-FFF2-40B4-BE49-F238E27FC236}">
                <a16:creationId xmlns:a16="http://schemas.microsoft.com/office/drawing/2014/main" id="{1D727A43-77A8-3324-C292-7F38F1C11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2620854"/>
            <a:ext cx="8229600" cy="1806792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AF0886B-5043-0B13-B97F-2BB1C0000F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ABA3CCA-E5DF-5B45-9251-6824CF983AB9}" type="slidenum">
              <a:rPr lang="en-US" noProof="0" smtClean="0"/>
              <a:pPr>
                <a:defRPr/>
              </a:pPr>
              <a:t>9</a:t>
            </a:fld>
            <a:endParaRPr lang="en-US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78AAA7-C25C-3678-A66D-246CC6B11D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AISHIP Ontology</a:t>
            </a:r>
          </a:p>
          <a:p>
            <a:endParaRPr lang="en-US" noProof="0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9F2B236-0F07-4896-C8F1-75AA82CB2138}"/>
              </a:ext>
            </a:extLst>
          </p:cNvPr>
          <p:cNvSpPr txBox="1">
            <a:spLocks/>
          </p:cNvSpPr>
          <p:nvPr/>
        </p:nvSpPr>
        <p:spPr bwMode="auto">
          <a:xfrm>
            <a:off x="457200" y="922338"/>
            <a:ext cx="8229600" cy="520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sz="2000"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sz="1600"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sz="1400"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A003B"/>
              </a:buClr>
              <a:buFont typeface="Wingdings" pitchFamily="2" charset="2"/>
              <a:buChar char="§"/>
              <a:defRPr sz="1400" b="1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en-US" dirty="0"/>
              <a:t>Vessels described by images, sonar signatures, text; with meta data for accuracy (e.g., capture and modification date)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6802382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 HSU">
  <a:themeElements>
    <a:clrScheme name="Folienmaster HSU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olienmaster HS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Folienmaster HS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 HSU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 HSU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 HSU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 HSU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 HSU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 HSU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 HSU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 HSU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 HSU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 HSU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 HSU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 HSU</Template>
  <TotalTime>0</TotalTime>
  <Words>3116</Words>
  <Application>Microsoft Office PowerPoint</Application>
  <PresentationFormat>On-screen Show (4:3)</PresentationFormat>
  <Paragraphs>340</Paragraphs>
  <Slides>17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Folienmaster HSU</vt:lpstr>
      <vt:lpstr>AISHIP: An Ontology for Extended Vessel Representation and Multimodal Data Integration</vt:lpstr>
      <vt:lpstr>1. Motivation</vt:lpstr>
      <vt:lpstr>1. Motivation</vt:lpstr>
      <vt:lpstr>2. Ontology Development</vt:lpstr>
      <vt:lpstr>2. Ontology Development</vt:lpstr>
      <vt:lpstr>3. AISHIP – 1) Enhanced Vessel Characteristics</vt:lpstr>
      <vt:lpstr>3. AISHIP – 2) Enhanced Trajectory Data</vt:lpstr>
      <vt:lpstr>3. AISHIP – 3) Motorization &amp; Propulsion</vt:lpstr>
      <vt:lpstr>3. AISHIP – 4) Multimodal Representation</vt:lpstr>
      <vt:lpstr>4. Restrictions</vt:lpstr>
      <vt:lpstr>5. Evaluation</vt:lpstr>
      <vt:lpstr>6. Limitations</vt:lpstr>
      <vt:lpstr>6. Future Work</vt:lpstr>
      <vt:lpstr>References</vt:lpstr>
      <vt:lpstr>References</vt:lpstr>
      <vt:lpstr>References</vt:lpstr>
      <vt:lpstr>Title</vt:lpstr>
    </vt:vector>
  </TitlesOfParts>
  <Company>HSU-HH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Marketing</dc:creator>
  <cp:lastModifiedBy>Simon Burbach</cp:lastModifiedBy>
  <cp:revision>216</cp:revision>
  <cp:lastPrinted>2024-05-31T05:54:54Z</cp:lastPrinted>
  <dcterms:created xsi:type="dcterms:W3CDTF">2010-05-19T13:31:50Z</dcterms:created>
  <dcterms:modified xsi:type="dcterms:W3CDTF">2025-11-02T03:26:35Z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fd2079b-6d85-4185-8122-5cca51dad164_Enabled">
    <vt:lpwstr>true</vt:lpwstr>
  </property>
  <property fmtid="{D5CDD505-2E9C-101B-9397-08002B2CF9AE}" pid="3" name="MSIP_Label_8fd2079b-6d85-4185-8122-5cca51dad164_SetDate">
    <vt:lpwstr>2024-05-16T10:34:05Z</vt:lpwstr>
  </property>
  <property fmtid="{D5CDD505-2E9C-101B-9397-08002B2CF9AE}" pid="4" name="MSIP_Label_8fd2079b-6d85-4185-8122-5cca51dad164_Method">
    <vt:lpwstr>Standard</vt:lpwstr>
  </property>
  <property fmtid="{D5CDD505-2E9C-101B-9397-08002B2CF9AE}" pid="5" name="MSIP_Label_8fd2079b-6d85-4185-8122-5cca51dad164_Name">
    <vt:lpwstr>Öffentlich</vt:lpwstr>
  </property>
  <property fmtid="{D5CDD505-2E9C-101B-9397-08002B2CF9AE}" pid="6" name="MSIP_Label_8fd2079b-6d85-4185-8122-5cca51dad164_SiteId">
    <vt:lpwstr>5832f73f-b0fa-45a0-80d9-7e32bd7fa822</vt:lpwstr>
  </property>
  <property fmtid="{D5CDD505-2E9C-101B-9397-08002B2CF9AE}" pid="7" name="MSIP_Label_8fd2079b-6d85-4185-8122-5cca51dad164_ActionId">
    <vt:lpwstr>46630de2-9485-49ce-bbc9-b41fb2788eee</vt:lpwstr>
  </property>
  <property fmtid="{D5CDD505-2E9C-101B-9397-08002B2CF9AE}" pid="8" name="MSIP_Label_8fd2079b-6d85-4185-8122-5cca51dad164_ContentBits">
    <vt:lpwstr>0</vt:lpwstr>
  </property>
</Properties>
</file>